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22.svg" ContentType="image/svg+xml"/>
  <Override PartName="/ppt/media/image23.svg" ContentType="image/svg+xml"/>
  <Override PartName="/ppt/media/image25.svg" ContentType="image/svg+xml"/>
  <Override PartName="/ppt/media/image27.svg" ContentType="image/svg+xml"/>
  <Override PartName="/ppt/media/image3.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handoutMasterIdLst>
    <p:handoutMasterId r:id="rId30"/>
  </p:handoutMasterIdLst>
  <p:sldIdLst>
    <p:sldId id="283" r:id="rId3"/>
    <p:sldId id="303" r:id="rId4"/>
    <p:sldId id="257" r:id="rId5"/>
    <p:sldId id="259" r:id="rId7"/>
    <p:sldId id="268" r:id="rId8"/>
    <p:sldId id="267" r:id="rId9"/>
    <p:sldId id="326" r:id="rId10"/>
    <p:sldId id="327" r:id="rId11"/>
    <p:sldId id="261" r:id="rId12"/>
    <p:sldId id="258" r:id="rId13"/>
    <p:sldId id="328" r:id="rId14"/>
    <p:sldId id="329" r:id="rId15"/>
    <p:sldId id="262" r:id="rId16"/>
    <p:sldId id="265" r:id="rId17"/>
    <p:sldId id="330" r:id="rId18"/>
    <p:sldId id="331" r:id="rId19"/>
    <p:sldId id="345" r:id="rId20"/>
    <p:sldId id="263" r:id="rId21"/>
    <p:sldId id="266" r:id="rId22"/>
    <p:sldId id="273" r:id="rId23"/>
    <p:sldId id="274" r:id="rId24"/>
    <p:sldId id="306" r:id="rId25"/>
    <p:sldId id="307" r:id="rId26"/>
    <p:sldId id="308" r:id="rId27"/>
    <p:sldId id="309" r:id="rId28"/>
    <p:sldId id="284" r:id="rId29"/>
  </p:sldIdLst>
  <p:sldSz cx="12192000" cy="6858000"/>
  <p:notesSz cx="6858000" cy="9144000"/>
  <p:embeddedFontLst>
    <p:embeddedFont>
      <p:font typeface="Lucida Casual Regular" panose="02010600010101010101" charset="-122"/>
      <p:regular r:id="rId34"/>
    </p:embeddedFont>
    <p:embeddedFont>
      <p:font typeface="微软雅黑" panose="020B0503020204020204" pitchFamily="34"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382"/>
    <a:srgbClr val="9C9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3866" autoAdjust="0"/>
  </p:normalViewPr>
  <p:slideViewPr>
    <p:cSldViewPr snapToGrid="0" showGuides="1">
      <p:cViewPr varScale="1">
        <p:scale>
          <a:sx n="92" d="100"/>
          <a:sy n="92" d="100"/>
        </p:scale>
        <p:origin x="640" y="68"/>
      </p:cViewPr>
      <p:guideLst>
        <p:guide orient="horz" pos="2076"/>
        <p:guide pos="374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199.xml"/><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Lucida Casual Regular" panose="02010600010101010101" charset="-122"/>
                <a:ea typeface="Lucida Casual Regular" panose="02010600010101010101" charset="-122"/>
                <a:cs typeface="Lucida Casual Regular" panose="02010600010101010101" charset="-122"/>
              </a:rPr>
            </a:fld>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ucida Casual Regular" panose="02010600010101010101" charset="-122"/>
                <a:ea typeface="Lucida Casual Regular" panose="02010600010101010101" charset="-122"/>
                <a:cs typeface="Lucida Casual Regular" panose="0201060001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1pPr>
    <a:lvl2pPr marL="4572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2pPr>
    <a:lvl3pPr marL="9144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3pPr>
    <a:lvl4pPr marL="13716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4pPr>
    <a:lvl5pPr marL="1828800" algn="l" defTabSz="914400" rtl="0" eaLnBrk="1" latinLnBrk="0" hangingPunct="1">
      <a:defRPr sz="1200" kern="1200">
        <a:solidFill>
          <a:schemeClr val="tx1"/>
        </a:solidFill>
        <a:latin typeface="Lucida Casual Regular" panose="02010600010101010101" charset="-122"/>
        <a:ea typeface="Lucida Casual Regular" panose="02010600010101010101" charset="-122"/>
        <a:cs typeface="Lucida Casual Regular" panose="0201060001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本次汇报分为五个部分，分别是。。。。</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最后，我们</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用 </a:t>
            </a:r>
            <a:r>
              <a:rPr lang="en-US" altLang="zh-CN" sz="1200" b="0" kern="1200" dirty="0" err="1">
                <a:solidFill>
                  <a:schemeClr val="tx1"/>
                </a:solidFill>
                <a:effectLst/>
                <a:latin typeface="Lucida Casual Regular" panose="02010600010101010101" charset="-122"/>
                <a:ea typeface="Lucida Casual Regular" panose="02010600010101010101" charset="-122"/>
                <a:cs typeface="Lucida Casual Regular" panose="02010600010101010101" charset="-122"/>
              </a:rPr>
              <a:t>PySpark</a:t>
            </a:r>
            <a:r>
              <a:rPr lang="en-US" altLang="zh-CN"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 </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编写了一个流处理应用，使用</a:t>
            </a:r>
            <a:r>
              <a:rPr lang="en-US" altLang="zh-CN"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Spark Streaming</a:t>
            </a:r>
            <a:r>
              <a:rPr lang="zh-CN" altLang="en-US" sz="1200" b="0" kern="1200" dirty="0">
                <a:solidFill>
                  <a:schemeClr val="tx1"/>
                </a:solidFill>
                <a:effectLst/>
                <a:latin typeface="Lucida Casual Regular" panose="02010600010101010101" charset="-122"/>
                <a:ea typeface="Lucida Casual Regular" panose="02010600010101010101" charset="-122"/>
                <a:cs typeface="Lucida Casual Regular" panose="02010600010101010101" charset="-122"/>
              </a:rPr>
              <a:t>读取</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topic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 </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flume-topic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的数据 </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然后把读取到的数据转换为字符串，计算出</a:t>
            </a: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start_day</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（数据库中要用到的一个数据），然后连接</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MySQL</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，根据数据更新数据库中的表。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第三部分是</a:t>
            </a:r>
            <a:r>
              <a:rPr lang="en-US" altLang="zh-CN" dirty="0"/>
              <a:t>Storage System</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使用</a:t>
            </a:r>
            <a:r>
              <a:rPr lang="en-US" altLang="zh-CN" dirty="0"/>
              <a:t>MySQL</a:t>
            </a:r>
            <a:r>
              <a:rPr lang="zh-CN" altLang="en-US" dirty="0"/>
              <a:t>数据库进行数据的存储，共设计了</a:t>
            </a:r>
            <a:r>
              <a:rPr lang="en-US" altLang="zh-CN" dirty="0"/>
              <a:t>5</a:t>
            </a:r>
            <a:r>
              <a:rPr lang="zh-CN" altLang="en-US" dirty="0"/>
              <a:t>张表。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第一张表是新闻表，存储了新闻</a:t>
            </a:r>
            <a:r>
              <a:rPr lang="en-US" altLang="zh-CN" dirty="0"/>
              <a:t>ID</a:t>
            </a:r>
            <a:r>
              <a:rPr lang="zh-CN" altLang="en-US" dirty="0"/>
              <a:t>、标题、内容、类别、主题、总浏览次数以及总浏览</a:t>
            </a:r>
            <a:r>
              <a:rPr lang="zh-CN" altLang="en-US"/>
              <a:t>时长。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第二张表存储用户的新闻浏览记录，包括用户</a:t>
            </a:r>
            <a:r>
              <a:rPr lang="en-US" altLang="zh-CN" dirty="0"/>
              <a:t>ID</a:t>
            </a:r>
            <a:r>
              <a:rPr lang="zh-CN" altLang="en-US" dirty="0"/>
              <a:t>、新闻</a:t>
            </a:r>
            <a:r>
              <a:rPr lang="en-US" altLang="zh-CN" dirty="0"/>
              <a:t>ID</a:t>
            </a:r>
            <a:r>
              <a:rPr lang="zh-CN" altLang="en-US" dirty="0"/>
              <a:t>、浏览时间戳、浏览持续时间和浏览的天戳，这里的天戳指距离</a:t>
            </a:r>
            <a:r>
              <a:rPr lang="en-US" altLang="zh-CN" dirty="0"/>
              <a:t>1970</a:t>
            </a:r>
            <a:r>
              <a:rPr lang="zh-CN" altLang="en-US" dirty="0"/>
              <a:t>年的天数。</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以这种方式来存储是为了便于建立索引、加快诸如根据天数统计相关信息的速度。此外建立了索引，加快了一些查询的速度。</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第三张表存储某天某类别的新闻被浏览的次数和持续时间。作为冗余表，他可以被</a:t>
            </a:r>
            <a:r>
              <a:rPr lang="en-US" altLang="zh-CN" dirty="0" err="1"/>
              <a:t>t_news_browse_record</a:t>
            </a:r>
            <a:r>
              <a:rPr lang="zh-CN" altLang="en-US" dirty="0"/>
              <a:t>中被直接计算出来，但是由于</a:t>
            </a:r>
            <a:r>
              <a:rPr lang="en-US" altLang="zh-CN" dirty="0" err="1"/>
              <a:t>t_news_browse_record</a:t>
            </a:r>
            <a:r>
              <a:rPr lang="zh-CN" altLang="en-US" dirty="0"/>
              <a:t>的行数过多，如果按照类别查询，则会与</a:t>
            </a:r>
            <a:r>
              <a:rPr lang="en-US" altLang="zh-CN" dirty="0" err="1"/>
              <a:t>t_news</a:t>
            </a:r>
            <a:r>
              <a:rPr lang="zh-CN" altLang="en-US" dirty="0"/>
              <a:t>进行</a:t>
            </a:r>
            <a:r>
              <a:rPr lang="en-US" altLang="zh-CN" dirty="0"/>
              <a:t>join</a:t>
            </a:r>
            <a:r>
              <a:rPr lang="zh-CN" altLang="en-US" dirty="0"/>
              <a:t>操作，导致查询时间大量增加。因此我们在</a:t>
            </a:r>
            <a:r>
              <a:rPr lang="en-US" altLang="zh-CN" dirty="0" err="1"/>
              <a:t>kafka</a:t>
            </a:r>
            <a:r>
              <a:rPr lang="zh-CN" altLang="en-US" dirty="0"/>
              <a:t>队列出口的实时流计算程序中向此表中加入数据，大大提升查询效率。</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第三张表存储某天某类别的新闻被浏览的次数和持续时间。作为冗余表，他可以被</a:t>
            </a:r>
            <a:r>
              <a:rPr lang="en-US" altLang="zh-CN" dirty="0" err="1"/>
              <a:t>t_news_browse_record</a:t>
            </a:r>
            <a:r>
              <a:rPr lang="zh-CN" altLang="en-US" dirty="0"/>
              <a:t>中被直接计算出来，但是由于</a:t>
            </a:r>
            <a:r>
              <a:rPr lang="en-US" altLang="zh-CN" dirty="0" err="1"/>
              <a:t>t_news_browse_record</a:t>
            </a:r>
            <a:r>
              <a:rPr lang="zh-CN" altLang="en-US" dirty="0"/>
              <a:t>的行数过多，如果按照类别查询，则会与</a:t>
            </a:r>
            <a:r>
              <a:rPr lang="en-US" altLang="zh-CN" dirty="0" err="1"/>
              <a:t>t_news</a:t>
            </a:r>
            <a:r>
              <a:rPr lang="zh-CN" altLang="en-US" dirty="0"/>
              <a:t>进行</a:t>
            </a:r>
            <a:r>
              <a:rPr lang="en-US" altLang="zh-CN" dirty="0"/>
              <a:t>join</a:t>
            </a:r>
            <a:r>
              <a:rPr lang="zh-CN" altLang="en-US" dirty="0"/>
              <a:t>操作，导致查询时间大量增加。因此我们在</a:t>
            </a:r>
            <a:r>
              <a:rPr lang="en-US" altLang="zh-CN" dirty="0" err="1"/>
              <a:t>kafka</a:t>
            </a:r>
            <a:r>
              <a:rPr lang="zh-CN" altLang="en-US" dirty="0"/>
              <a:t>队列出口的实时流计算程序中向此表中加入数据，大大提升查询效率。</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首先介绍</a:t>
            </a:r>
            <a:r>
              <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新闻数据和点击流数据模拟的模块</a:t>
            </a:r>
            <a:endParaRPr lang="zh-CN" altLang="en-US"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a:t>
            </a:r>
            <a:r>
              <a:rPr lang="en-US" altLang="zh-CN"/>
              <a:t>pens</a:t>
            </a:r>
            <a:r>
              <a:rPr lang="zh-CN" altLang="en-US"/>
              <a:t>数据集，我们做了比较深入的分析。</a:t>
            </a:r>
            <a:endParaRPr lang="zh-CN" altLang="en-US"/>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lnSpc>
                <a:spcPct val="120000"/>
              </a:lnSpc>
              <a:spcBef>
                <a:spcPts val="0"/>
              </a:spcBef>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r>
              <a:rPr lang="zh-CN" altLang="en-US"/>
              <a:t>其中</a:t>
            </a:r>
            <a:r>
              <a:rPr lang="en-US" altLang="zh-CN"/>
              <a:t>news</a:t>
            </a:r>
            <a:r>
              <a:rPr lang="zh-CN" altLang="en-US"/>
              <a:t>文件包含了新闻文章的信息；</a:t>
            </a:r>
            <a:r>
              <a:rPr lang="en-US" altLang="zh-CN"/>
              <a:t>train</a:t>
            </a:r>
            <a:r>
              <a:rPr lang="zh-CN" altLang="en-US"/>
              <a:t>和</a:t>
            </a:r>
            <a:r>
              <a:rPr lang="en-US" altLang="zh-CN"/>
              <a:t>valid</a:t>
            </a:r>
            <a:r>
              <a:rPr lang="zh-CN" altLang="en-US"/>
              <a:t>文件</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分别是用于</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训练</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和</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验证</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的用户点击历史记录和展示日志，相关字段如图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我们分别对新闻数据和点击数据做了预处理，首先是新闻数据的处理。</a:t>
            </a:r>
            <a:endParaRPr lang="zh-CN" altLang="en-US"/>
          </a:p>
          <a:p>
            <a:r>
              <a:rPr lang="zh-CN" altLang="en-US"/>
              <a:t>删去无用字段、字段重命名、转换</a:t>
            </a:r>
            <a:r>
              <a:rPr lang="en-US" altLang="zh-CN"/>
              <a:t>id</a:t>
            </a:r>
            <a:r>
              <a:rPr lang="zh-CN" altLang="en-US"/>
              <a:t>字段格式、去除了无用数据之后，我们得到了</a:t>
            </a:r>
            <a:r>
              <a:rPr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endParaRPr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接下来是对点击数据的处理。</a:t>
            </a:r>
            <a:endParaRPr lang="zh-CN" altLang="en-US"/>
          </a:p>
          <a:p>
            <a:r>
              <a:rPr lang="zh-CN" altLang="en-US"/>
              <a:t>我们先将两个文件合并，</a:t>
            </a:r>
            <a:r>
              <a:rPr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得到50万条记录</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，根据每条记录的字段，可以划分为两部分：</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1.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经过对这两个部分的</a:t>
            </a:r>
            <a:r>
              <a:rPr 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分析和数据量的统计</a:t>
            </a: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，我们最后选用</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最后，我们将其分割为四元组，即</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用户ID、新闻ID、新闻点击时间戳、浏览时间</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保存得到</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27186238条点击记录</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，按照新闻点击时间戳start_ts进行排序</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endParaRPr lang="zh-CN"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我们直接读取上述处理过后的`log.csv` 文件，按行迭代。</a:t>
            </a:r>
            <a:endParaRPr lang="zh-CN" altLang="en-US"/>
          </a:p>
          <a:p>
            <a:r>
              <a:rPr lang="zh-CN" altLang="en-US"/>
              <a:t>具体来说，我们设置一个当前时间戳，每当新读取一行点击时间，用新时间戳减去当前时间戳得到时差delta，并让程序睡眠delta秒</a:t>
            </a:r>
            <a:endParaRPr lang="zh-CN" altLang="en-US"/>
          </a:p>
          <a:p>
            <a:r>
              <a:rPr lang="zh-CN" altLang="en-US"/>
              <a:t>睡眠完成后再将其写入到`click.log` 文件中，就完成了模拟日志生成。</a:t>
            </a:r>
            <a:endParaRPr lang="zh-CN" altLang="en-US"/>
          </a:p>
          <a:p>
            <a:r>
              <a:rPr lang="zh-CN" altLang="en-US"/>
              <a:t>由flume监视其改变，当有新的内容在文件末尾写入时，就将其采集给kafka消息队列中。</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第二部分是对模拟程序产生的日志文件进行</a:t>
            </a:r>
            <a:r>
              <a:rPr lang="en-US" altLang="zh-CN" dirty="0"/>
              <a:t>ETL</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首先，使用</a:t>
            </a:r>
            <a:r>
              <a:rPr lang="en-US" altLang="zh-CN" dirty="0"/>
              <a:t>Flume</a:t>
            </a:r>
            <a:r>
              <a:rPr lang="zh-CN" altLang="en-US" dirty="0"/>
              <a:t>来监控点击日志文件的变化情况，如果有新增内容，</a:t>
            </a:r>
            <a:r>
              <a:rPr lang="en-US" altLang="zh-CN" dirty="0"/>
              <a:t>flume</a:t>
            </a:r>
            <a:r>
              <a:rPr lang="zh-CN" altLang="en-US" dirty="0"/>
              <a:t>会采集新增内容并发送至</a:t>
            </a:r>
            <a:r>
              <a:rPr lang="en-US" altLang="zh-CN" dirty="0"/>
              <a:t>Kafka</a:t>
            </a:r>
            <a:r>
              <a:rPr lang="zh-CN" altLang="en-US" dirty="0"/>
              <a:t>。</a:t>
            </a:r>
            <a:endParaRPr lang="en-US" altLang="zh-CN" dirty="0"/>
          </a:p>
          <a:p>
            <a:r>
              <a:rPr lang="zh-CN" altLang="en-US" dirty="0"/>
              <a:t>这里展示了</a:t>
            </a:r>
            <a:r>
              <a:rPr lang="en-US" altLang="zh-CN" dirty="0"/>
              <a:t>flume</a:t>
            </a:r>
            <a:r>
              <a:rPr lang="zh-CN" altLang="en-US" dirty="0"/>
              <a:t>的配置的文件的一部分。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a:t>
            </a:r>
            <a:r>
              <a:rPr lang="en-US" altLang="zh-CN" dirty="0" err="1"/>
              <a:t>kafka</a:t>
            </a:r>
            <a:r>
              <a:rPr lang="zh-CN" altLang="en-US" dirty="0"/>
              <a:t>是消息的中间件，负责消息的缓冲和解耦，我们使用了</a:t>
            </a:r>
            <a:r>
              <a:rPr lang="en-US" altLang="zh-CN" dirty="0" err="1"/>
              <a:t>kafka</a:t>
            </a:r>
            <a:r>
              <a:rPr lang="en-US" altLang="zh-CN" dirty="0"/>
              <a:t> sink</a:t>
            </a:r>
            <a:r>
              <a:rPr lang="zh-CN" altLang="en-US" dirty="0"/>
              <a:t>将</a:t>
            </a:r>
            <a:r>
              <a:rPr lang="en-US" altLang="zh-CN" dirty="0"/>
              <a:t>flume</a:t>
            </a:r>
            <a:r>
              <a:rPr lang="zh-CN" altLang="en-US" dirty="0"/>
              <a:t>采集的日志变化情况推送到</a:t>
            </a:r>
            <a:r>
              <a:rPr lang="en-US" altLang="zh-CN" dirty="0" err="1"/>
              <a:t>kafka</a:t>
            </a:r>
            <a:r>
              <a:rPr lang="zh-CN" altLang="en-US" dirty="0"/>
              <a:t>的</a:t>
            </a:r>
            <a:r>
              <a:rPr lang="en-US" altLang="zh-CN" dirty="0"/>
              <a:t>flume-topic</a:t>
            </a:r>
            <a:r>
              <a:rPr lang="zh-CN" altLang="en-US" dirty="0"/>
              <a:t>中，提供给</a:t>
            </a:r>
            <a:r>
              <a:rPr lang="en-US" altLang="zh-CN" dirty="0" err="1"/>
              <a:t>pyspark</a:t>
            </a:r>
            <a:r>
              <a:rPr lang="zh-CN" altLang="en-US" dirty="0"/>
              <a:t>程序进行消费和处理。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endParaRPr lang="zh-CN" altLang="en-US"/>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endParaRPr lang="zh-CN" altLang="en-US"/>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a:sym typeface="+mn-ea"/>
              </a:rPr>
              <a:t>单击此处编辑标题</a:t>
            </a:r>
            <a:endParaRPr>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endParaRPr lang="zh-CN" altLang="en-US"/>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Lucida Casual Regular" panose="02010600010101010101" charset="-122"/>
                <a:ea typeface="Lucida Casual Regular" panose="02010600010101010101" charset="-122"/>
                <a:cs typeface="Lucida Casual Regular" panose="02010600010101010101" charset="-122"/>
              </a:defRPr>
            </a:lvl1pPr>
          </a:lstStyle>
          <a:p>
            <a:fld id="{49AE70B2-8BF9-45C0-BB95-33D1B9D3A854}" type="slidenum">
              <a:rPr lang="zh-CN" altLang="en-US" smtClean="0"/>
            </a:fld>
            <a:endParaRPr lang="zh-CN" altLang="en-US"/>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Lucida Casual Regular" panose="02010600010101010101" charset="-122"/>
          <a:ea typeface="Lucida Casual Regular" panose="02010600010101010101" charset="-122"/>
          <a:cs typeface="Lucida Casual Regular" panose="02010600010101010101" charset="-122"/>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Lucida Casual Regular" panose="02010600010101010101" charset="-122"/>
          <a:ea typeface="Lucida Casual Regular" panose="02010600010101010101" charset="-122"/>
          <a:cs typeface="Lucida Casual Regular" panose="0201060001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153.xml"/><Relationship Id="rId1" Type="http://schemas.openxmlformats.org/officeDocument/2006/relationships/tags" Target="../tags/tag15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155.xml"/><Relationship Id="rId1" Type="http://schemas.openxmlformats.org/officeDocument/2006/relationships/tags" Target="../tags/tag15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157.xml"/><Relationship Id="rId1" Type="http://schemas.openxmlformats.org/officeDocument/2006/relationships/tags" Target="../tags/tag15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159.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160.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16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6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4.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5.xml"/></Relationships>
</file>

<file path=ppt/slides/_rels/slide21.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15.png"/><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7" Type="http://schemas.openxmlformats.org/officeDocument/2006/relationships/slideLayout" Target="../slideLayouts/slideLayout1.xml"/><Relationship Id="rId16" Type="http://schemas.openxmlformats.org/officeDocument/2006/relationships/tags" Target="../tags/tag173.xml"/><Relationship Id="rId15" Type="http://schemas.openxmlformats.org/officeDocument/2006/relationships/image" Target="../media/image27.svg"/><Relationship Id="rId14" Type="http://schemas.openxmlformats.org/officeDocument/2006/relationships/image" Target="../media/image26.png"/><Relationship Id="rId13" Type="http://schemas.openxmlformats.org/officeDocument/2006/relationships/image" Target="../media/image25.svg"/><Relationship Id="rId12" Type="http://schemas.openxmlformats.org/officeDocument/2006/relationships/image" Target="../media/image24.png"/><Relationship Id="rId11" Type="http://schemas.openxmlformats.org/officeDocument/2006/relationships/image" Target="../media/image23.svg"/><Relationship Id="rId10" Type="http://schemas.openxmlformats.org/officeDocument/2006/relationships/image" Target="../media/image13.png"/><Relationship Id="rId1" Type="http://schemas.openxmlformats.org/officeDocument/2006/relationships/tags" Target="../tags/tag16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24.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4" Type="http://schemas.openxmlformats.org/officeDocument/2006/relationships/slideLayout" Target="../slideLayouts/slideLayout1.xml"/><Relationship Id="rId23" Type="http://schemas.openxmlformats.org/officeDocument/2006/relationships/tags" Target="../tags/tag196.xml"/><Relationship Id="rId22" Type="http://schemas.openxmlformats.org/officeDocument/2006/relationships/tags" Target="../tags/tag195.xml"/><Relationship Id="rId21" Type="http://schemas.openxmlformats.org/officeDocument/2006/relationships/tags" Target="../tags/tag194.xml"/><Relationship Id="rId20" Type="http://schemas.openxmlformats.org/officeDocument/2006/relationships/tags" Target="../tags/tag193.xml"/><Relationship Id="rId2" Type="http://schemas.openxmlformats.org/officeDocument/2006/relationships/tags" Target="../tags/tag177.xml"/><Relationship Id="rId19" Type="http://schemas.openxmlformats.org/officeDocument/2006/relationships/slide" Target="slide21.xml"/><Relationship Id="rId18" Type="http://schemas.openxmlformats.org/officeDocument/2006/relationships/tags" Target="../tags/tag192.xml"/><Relationship Id="rId17" Type="http://schemas.openxmlformats.org/officeDocument/2006/relationships/tags" Target="../tags/tag191.xml"/><Relationship Id="rId16" Type="http://schemas.openxmlformats.org/officeDocument/2006/relationships/tags" Target="../tags/tag190.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slide" Target="slide20.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tags" Target="../tags/tag17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3.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1" Type="http://schemas.openxmlformats.org/officeDocument/2006/relationships/notesSlide" Target="../notesSlides/notesSlide1.xml"/><Relationship Id="rId20" Type="http://schemas.openxmlformats.org/officeDocument/2006/relationships/slideLayout" Target="../slideLayouts/slideLayout7.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5.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image" Target="../media/image3.svg"/><Relationship Id="rId6" Type="http://schemas.openxmlformats.org/officeDocument/2006/relationships/image" Target="../media/image2.png"/><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4" Type="http://schemas.openxmlformats.org/officeDocument/2006/relationships/notesSlide" Target="../notesSlides/notesSlide3.xml"/><Relationship Id="rId23" Type="http://schemas.openxmlformats.org/officeDocument/2006/relationships/slideLayout" Target="../slideLayouts/slideLayout1.xml"/><Relationship Id="rId22" Type="http://schemas.openxmlformats.org/officeDocument/2006/relationships/tags" Target="../tags/tag101.xml"/><Relationship Id="rId21" Type="http://schemas.openxmlformats.org/officeDocument/2006/relationships/image" Target="../media/image7.png"/><Relationship Id="rId20" Type="http://schemas.openxmlformats.org/officeDocument/2006/relationships/image" Target="../media/image6.png"/><Relationship Id="rId2" Type="http://schemas.openxmlformats.org/officeDocument/2006/relationships/tags" Target="../tags/tag87.xml"/><Relationship Id="rId19" Type="http://schemas.openxmlformats.org/officeDocument/2006/relationships/tags" Target="../tags/tag100.xml"/><Relationship Id="rId18" Type="http://schemas.openxmlformats.org/officeDocument/2006/relationships/tags" Target="../tags/tag99.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image" Target="../media/image5.svg"/><Relationship Id="rId11" Type="http://schemas.openxmlformats.org/officeDocument/2006/relationships/image" Target="../media/image4.png"/><Relationship Id="rId10" Type="http://schemas.openxmlformats.org/officeDocument/2006/relationships/tags" Target="../tags/tag93.xml"/><Relationship Id="rId1" Type="http://schemas.openxmlformats.org/officeDocument/2006/relationships/tags" Target="../tags/tag86.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ags" Target="../tags/tag102.xml"/></Relationships>
</file>

<file path=ppt/slides/_rels/slide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8" Type="http://schemas.openxmlformats.org/officeDocument/2006/relationships/notesSlide" Target="../notesSlides/notesSlide5.xml"/><Relationship Id="rId27" Type="http://schemas.openxmlformats.org/officeDocument/2006/relationships/slideLayout" Target="../slideLayouts/slideLayout1.xml"/><Relationship Id="rId26" Type="http://schemas.openxmlformats.org/officeDocument/2006/relationships/tags" Target="../tags/tag128.xml"/><Relationship Id="rId25" Type="http://schemas.openxmlformats.org/officeDocument/2006/relationships/image" Target="../media/image8.png"/><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tags" Target="../tags/tag105.xml"/><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tags" Target="../tags/tag133.xml"/><Relationship Id="rId4" Type="http://schemas.openxmlformats.org/officeDocument/2006/relationships/tags" Target="../tags/tag132.xml"/><Relationship Id="rId32" Type="http://schemas.openxmlformats.org/officeDocument/2006/relationships/notesSlide" Target="../notesSlides/notesSlide6.xml"/><Relationship Id="rId31" Type="http://schemas.openxmlformats.org/officeDocument/2006/relationships/slideLayout" Target="../slideLayouts/slideLayout1.xml"/><Relationship Id="rId30" Type="http://schemas.openxmlformats.org/officeDocument/2006/relationships/tags" Target="../tags/tag150.xml"/><Relationship Id="rId3" Type="http://schemas.openxmlformats.org/officeDocument/2006/relationships/tags" Target="../tags/tag131.xml"/><Relationship Id="rId29" Type="http://schemas.openxmlformats.org/officeDocument/2006/relationships/tags" Target="../tags/tag149.xml"/><Relationship Id="rId28" Type="http://schemas.openxmlformats.org/officeDocument/2006/relationships/tags" Target="../tags/tag148.xml"/><Relationship Id="rId27" Type="http://schemas.openxmlformats.org/officeDocument/2006/relationships/tags" Target="../tags/tag147.xml"/><Relationship Id="rId26" Type="http://schemas.openxmlformats.org/officeDocument/2006/relationships/tags" Target="../tags/tag146.xml"/><Relationship Id="rId25" Type="http://schemas.openxmlformats.org/officeDocument/2006/relationships/tags" Target="../tags/tag145.xml"/><Relationship Id="rId24" Type="http://schemas.openxmlformats.org/officeDocument/2006/relationships/tags" Target="../tags/tag144.xml"/><Relationship Id="rId23" Type="http://schemas.openxmlformats.org/officeDocument/2006/relationships/tags" Target="../tags/tag143.xml"/><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tags" Target="../tags/tag130.xml"/><Relationship Id="rId19" Type="http://schemas.openxmlformats.org/officeDocument/2006/relationships/tags" Target="../tags/tag139.xml"/><Relationship Id="rId18" Type="http://schemas.openxmlformats.org/officeDocument/2006/relationships/image" Target="../media/image16.svg"/><Relationship Id="rId17" Type="http://schemas.openxmlformats.org/officeDocument/2006/relationships/image" Target="../media/image15.png"/><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tags" Target="../tags/tag136.xml"/><Relationship Id="rId11" Type="http://schemas.openxmlformats.org/officeDocument/2006/relationships/image" Target="../media/image12.svg"/><Relationship Id="rId10" Type="http://schemas.openxmlformats.org/officeDocument/2006/relationships/image" Target="../media/image11.png"/><Relationship Id="rId1" Type="http://schemas.openxmlformats.org/officeDocument/2006/relationships/tags" Target="../tags/tag12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566481" y="2488882"/>
            <a:ext cx="50596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新闻动态分析系统</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1" name="组合 20"/>
          <p:cNvGrpSpPr/>
          <p:nvPr/>
        </p:nvGrpSpPr>
        <p:grpSpPr>
          <a:xfrm>
            <a:off x="2539365" y="3642360"/>
            <a:ext cx="7050405" cy="398780"/>
            <a:chOff x="3950" y="5844"/>
            <a:chExt cx="11103" cy="628"/>
          </a:xfrm>
        </p:grpSpPr>
        <p:sp>
          <p:nvSpPr>
            <p:cNvPr id="11" name="文本框 10"/>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endPar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12" name="直接连接符 11"/>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9346565" y="5720715"/>
            <a:ext cx="2063750" cy="369570"/>
            <a:chOff x="5601" y="7147"/>
            <a:chExt cx="3250" cy="582"/>
          </a:xfrm>
        </p:grpSpPr>
        <p:sp>
          <p:nvSpPr>
            <p:cNvPr id="14" name="矩形 13"/>
            <p:cNvSpPr/>
            <p:nvPr/>
          </p:nvSpPr>
          <p:spPr>
            <a:xfrm>
              <a:off x="5601" y="7147"/>
              <a:ext cx="3250" cy="582"/>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9" name="文本框 18"/>
            <p:cNvSpPr txBox="1"/>
            <p:nvPr/>
          </p:nvSpPr>
          <p:spPr>
            <a:xfrm>
              <a:off x="6103" y="7172"/>
              <a:ext cx="2240" cy="531"/>
            </a:xfrm>
            <a:prstGeom prst="rect">
              <a:avLst/>
            </a:prstGeom>
            <a:noFill/>
          </p:spPr>
          <p:txBody>
            <a:bodyPr wrap="none" rtlCol="0">
              <a:spAutoFit/>
            </a:bodyPr>
            <a:lstStyle/>
            <a:p>
              <a:pPr algn="ctr"/>
              <a:r>
                <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rPr>
                <a:t>2025-6-16</a:t>
              </a:r>
              <a:endParaRPr lang="en-US" altLang="zh-CN" sz="1600" spc="200" dirty="0">
                <a:solidFill>
                  <a:schemeClr val="bg1"/>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p:cNvSpPr txBox="1"/>
          <p:nvPr>
            <p:custDataLst>
              <p:tags r:id="rId1"/>
            </p:custDataLst>
          </p:nvPr>
        </p:nvSpPr>
        <p:spPr>
          <a:xfrm>
            <a:off x="514350" y="952500"/>
            <a:ext cx="1861022"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Flume</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 name="文本框 5"/>
          <p:cNvSpPr txBox="1"/>
          <p:nvPr/>
        </p:nvSpPr>
        <p:spPr>
          <a:xfrm>
            <a:off x="546371" y="1740177"/>
            <a:ext cx="3658002" cy="923330"/>
          </a:xfrm>
          <a:prstGeom prst="rect">
            <a:avLst/>
          </a:prstGeom>
          <a:noFill/>
        </p:spPr>
        <p:txBody>
          <a:bodyPr wrap="square" rtlCol="0">
            <a:spAutoFit/>
          </a:bodyPr>
          <a:lstStyle/>
          <a:p>
            <a:r>
              <a:rPr lang="zh-CN" altLang="en-US" dirty="0"/>
              <a:t>使用 </a:t>
            </a:r>
            <a:r>
              <a:rPr lang="en-US" altLang="zh-CN" dirty="0"/>
              <a:t>Flume </a:t>
            </a:r>
            <a:r>
              <a:rPr lang="zh-CN" altLang="en-US" dirty="0"/>
              <a:t>来实时监控 </a:t>
            </a:r>
            <a:r>
              <a:rPr lang="en-US" altLang="zh-CN" dirty="0"/>
              <a:t>/opt/click.log </a:t>
            </a:r>
            <a:r>
              <a:rPr lang="zh-CN" altLang="en-US" dirty="0"/>
              <a:t>文件的新增内容，将其采集并发送至 </a:t>
            </a:r>
            <a:r>
              <a:rPr lang="en-US" altLang="zh-CN" dirty="0"/>
              <a:t>Kafka</a:t>
            </a:r>
            <a:endParaRPr lang="zh-CN" altLang="en-US" dirty="0"/>
          </a:p>
        </p:txBody>
      </p:sp>
      <p:sp>
        <p:nvSpPr>
          <p:cNvPr id="11" name="文本框 10"/>
          <p:cNvSpPr txBox="1"/>
          <p:nvPr/>
        </p:nvSpPr>
        <p:spPr>
          <a:xfrm>
            <a:off x="119497" y="2823833"/>
            <a:ext cx="6137562" cy="2031325"/>
          </a:xfrm>
          <a:prstGeom prst="rect">
            <a:avLst/>
          </a:prstGeom>
          <a:solidFill>
            <a:schemeClr val="bg2">
              <a:lumMod val="85000"/>
            </a:schemeClr>
          </a:solidFill>
        </p:spPr>
        <p:txBody>
          <a:bodyPr wrap="square">
            <a:spAutoFit/>
          </a:bodyPr>
          <a:lstStyle/>
          <a:p>
            <a:r>
              <a:rPr lang="zh-CN" altLang="en-US" dirty="0"/>
              <a:t>agent1.sources.r1.type = TAILDIR</a:t>
            </a:r>
            <a:endParaRPr lang="zh-CN" altLang="en-US" dirty="0"/>
          </a:p>
          <a:p>
            <a:r>
              <a:rPr lang="zh-CN" altLang="en-US" dirty="0"/>
              <a:t>agent1.sources.r1.filegroups = f1</a:t>
            </a:r>
            <a:endParaRPr lang="zh-CN" altLang="en-US" dirty="0"/>
          </a:p>
          <a:p>
            <a:r>
              <a:rPr lang="zh-CN" altLang="en-US" dirty="0"/>
              <a:t>agent1.sources.r1.filegroups.f1 = /opt/click.log</a:t>
            </a:r>
            <a:endParaRPr lang="zh-CN" altLang="en-US" dirty="0"/>
          </a:p>
          <a:p>
            <a:r>
              <a:rPr lang="zh-CN" altLang="en-US" dirty="0"/>
              <a:t>agent1.sources.r1.positionFile = /opt/flume-taildir.position</a:t>
            </a:r>
            <a:endParaRPr lang="en-US" altLang="zh-CN" dirty="0"/>
          </a:p>
          <a:p>
            <a:r>
              <a:rPr lang="en-US" altLang="zh-CN" dirty="0"/>
              <a:t>agent1.channels.c1.type = memory</a:t>
            </a:r>
            <a:endParaRPr lang="en-US" altLang="zh-CN" dirty="0"/>
          </a:p>
          <a:p>
            <a:r>
              <a:rPr lang="en-US" altLang="zh-CN" dirty="0"/>
              <a:t>agent1.channels.c1.capacity = 10000</a:t>
            </a:r>
            <a:endParaRPr lang="en-US" altLang="zh-CN" dirty="0"/>
          </a:p>
          <a:p>
            <a:r>
              <a:rPr lang="en-US" altLang="zh-CN" dirty="0"/>
              <a:t>agent1.channels.c1.transactionCapacity = 1000</a:t>
            </a:r>
            <a:endParaRPr lang="en-US" altLang="zh-CN" dirty="0"/>
          </a:p>
        </p:txBody>
      </p:sp>
      <p:sp>
        <p:nvSpPr>
          <p:cNvPr id="13" name="文本框 12"/>
          <p:cNvSpPr txBox="1"/>
          <p:nvPr/>
        </p:nvSpPr>
        <p:spPr>
          <a:xfrm>
            <a:off x="6437168" y="2043546"/>
            <a:ext cx="5484668"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TAILDIR Source</a:t>
            </a:r>
            <a:r>
              <a:rPr lang="zh-CN" altLang="en-US" dirty="0"/>
              <a:t>：专门用于监控一个或多个文件的“追加内容”。</a:t>
            </a:r>
            <a:endParaRPr lang="en-US" altLang="zh-CN" dirty="0"/>
          </a:p>
          <a:p>
            <a:pPr marL="285750" indent="-285750">
              <a:buFont typeface="Arial" panose="020B0604020202020204" pitchFamily="34" charset="0"/>
              <a:buChar char="•"/>
            </a:pPr>
            <a:r>
              <a:rPr lang="en-US" altLang="zh-CN" dirty="0"/>
              <a:t>filegroups.f1</a:t>
            </a:r>
            <a:r>
              <a:rPr lang="zh-CN" altLang="en-US" dirty="0"/>
              <a:t>：指定被监控的文件路径。</a:t>
            </a:r>
            <a:endParaRPr lang="en-US" altLang="zh-CN" dirty="0"/>
          </a:p>
          <a:p>
            <a:pPr marL="285750" indent="-285750">
              <a:buFont typeface="Arial" panose="020B0604020202020204" pitchFamily="34" charset="0"/>
              <a:buChar char="•"/>
            </a:pPr>
            <a:r>
              <a:rPr lang="en-US" altLang="zh-CN" dirty="0" err="1"/>
              <a:t>positionFile</a:t>
            </a:r>
            <a:r>
              <a:rPr lang="zh-CN" altLang="en-US" dirty="0"/>
              <a:t>：记录每个文件读取的偏移量，保证 </a:t>
            </a:r>
            <a:r>
              <a:rPr lang="en-US" altLang="zh-CN" dirty="0"/>
              <a:t>Flume </a:t>
            </a:r>
            <a:r>
              <a:rPr lang="zh-CN" altLang="en-US" dirty="0"/>
              <a:t>重启时不会丢失数据。</a:t>
            </a:r>
            <a:endParaRPr lang="en-US" altLang="zh-CN" dirty="0"/>
          </a:p>
          <a:p>
            <a:pPr marL="285750" indent="-285750">
              <a:buFont typeface="Arial" panose="020B0604020202020204" pitchFamily="34" charset="0"/>
              <a:buChar char="•"/>
            </a:pPr>
            <a:r>
              <a:rPr lang="en-US" altLang="zh-CN" dirty="0" err="1"/>
              <a:t>batchSize</a:t>
            </a:r>
            <a:r>
              <a:rPr lang="zh-CN" altLang="en-US" dirty="0"/>
              <a:t>：每次最多读取 </a:t>
            </a:r>
            <a:r>
              <a:rPr lang="en-US" altLang="zh-CN" dirty="0"/>
              <a:t>100 </a:t>
            </a:r>
            <a:r>
              <a:rPr lang="zh-CN" altLang="en-US" dirty="0"/>
              <a:t>行。</a:t>
            </a:r>
            <a:endParaRPr lang="en-US" altLang="zh-CN" dirty="0"/>
          </a:p>
          <a:p>
            <a:pPr marL="285750" indent="-285750">
              <a:buFont typeface="Arial" panose="020B0604020202020204" pitchFamily="34" charset="0"/>
              <a:buChar char="•"/>
            </a:pPr>
            <a:r>
              <a:rPr lang="en-US" altLang="zh-CN" dirty="0"/>
              <a:t>capacity=10000 </a:t>
            </a:r>
            <a:r>
              <a:rPr lang="zh-CN" altLang="en-US" dirty="0"/>
              <a:t>表示缓冲区总容量。</a:t>
            </a:r>
            <a:endParaRPr lang="en-US" altLang="zh-CN" dirty="0"/>
          </a:p>
          <a:p>
            <a:pPr marL="285750" indent="-285750">
              <a:buFont typeface="Arial" panose="020B0604020202020204" pitchFamily="34" charset="0"/>
              <a:buChar char="•"/>
            </a:pPr>
            <a:r>
              <a:rPr lang="en-US" altLang="zh-CN" dirty="0" err="1"/>
              <a:t>transactionCapacity</a:t>
            </a:r>
            <a:r>
              <a:rPr lang="en-US" altLang="zh-CN" dirty="0"/>
              <a:t>=1000 </a:t>
            </a:r>
            <a:r>
              <a:rPr lang="zh-CN" altLang="en-US" dirty="0"/>
              <a:t>表示每次事务处理最大数据量。</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p:cNvSpPr txBox="1"/>
          <p:nvPr>
            <p:custDataLst>
              <p:tags r:id="rId1"/>
            </p:custDataLst>
          </p:nvPr>
        </p:nvSpPr>
        <p:spPr>
          <a:xfrm>
            <a:off x="514350" y="952500"/>
            <a:ext cx="1861022"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Kafka</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 name="文本框 5"/>
          <p:cNvSpPr txBox="1"/>
          <p:nvPr/>
        </p:nvSpPr>
        <p:spPr>
          <a:xfrm>
            <a:off x="514350" y="1868855"/>
            <a:ext cx="3658002" cy="2031325"/>
          </a:xfrm>
          <a:prstGeom prst="rect">
            <a:avLst/>
          </a:prstGeom>
          <a:noFill/>
        </p:spPr>
        <p:txBody>
          <a:bodyPr wrap="square" rtlCol="0">
            <a:spAutoFit/>
          </a:bodyPr>
          <a:lstStyle/>
          <a:p>
            <a:r>
              <a:rPr lang="en-US" altLang="zh-CN" dirty="0"/>
              <a:t>Kafka</a:t>
            </a:r>
            <a:r>
              <a:rPr lang="zh-CN" altLang="en-US" dirty="0"/>
              <a:t>是整个系统的消息缓冲和解耦中心，在这里是一个消息中间件，用于缓冲 </a:t>
            </a:r>
            <a:r>
              <a:rPr lang="en-US" altLang="zh-CN" dirty="0"/>
              <a:t>Flume </a:t>
            </a:r>
            <a:r>
              <a:rPr lang="zh-CN" altLang="en-US" dirty="0"/>
              <a:t>发过来的数据，提供给 </a:t>
            </a:r>
            <a:r>
              <a:rPr lang="en-US" altLang="zh-CN" dirty="0" err="1"/>
              <a:t>PySpark</a:t>
            </a:r>
            <a:r>
              <a:rPr lang="en-US" altLang="zh-CN" dirty="0"/>
              <a:t> </a:t>
            </a:r>
            <a:r>
              <a:rPr lang="zh-CN" altLang="en-US" dirty="0"/>
              <a:t>程序进行消费和处理。</a:t>
            </a:r>
            <a:endParaRPr lang="en-US" altLang="zh-CN" dirty="0"/>
          </a:p>
          <a:p>
            <a:r>
              <a:rPr lang="zh-CN" altLang="en-US" dirty="0"/>
              <a:t>使用 </a:t>
            </a:r>
            <a:r>
              <a:rPr lang="en-US" altLang="zh-CN" dirty="0"/>
              <a:t>Kafka Sink </a:t>
            </a:r>
            <a:r>
              <a:rPr lang="zh-CN" altLang="en-US" dirty="0"/>
              <a:t>将日志消息推送到 </a:t>
            </a:r>
            <a:r>
              <a:rPr lang="en-US" altLang="zh-CN" dirty="0"/>
              <a:t>Kafka </a:t>
            </a:r>
            <a:r>
              <a:rPr lang="zh-CN" altLang="en-US" dirty="0"/>
              <a:t>的 </a:t>
            </a:r>
            <a:r>
              <a:rPr lang="en-US" altLang="zh-CN" dirty="0"/>
              <a:t>flume-topic </a:t>
            </a:r>
            <a:r>
              <a:rPr lang="zh-CN" altLang="en-US" dirty="0"/>
              <a:t>中。</a:t>
            </a:r>
            <a:endParaRPr lang="zh-CN" altLang="en-US" dirty="0"/>
          </a:p>
        </p:txBody>
      </p:sp>
      <p:sp>
        <p:nvSpPr>
          <p:cNvPr id="11" name="文本框 10"/>
          <p:cNvSpPr txBox="1"/>
          <p:nvPr/>
        </p:nvSpPr>
        <p:spPr>
          <a:xfrm>
            <a:off x="5259533" y="2145853"/>
            <a:ext cx="6475268" cy="1477328"/>
          </a:xfrm>
          <a:prstGeom prst="rect">
            <a:avLst/>
          </a:prstGeom>
          <a:solidFill>
            <a:schemeClr val="bg2">
              <a:lumMod val="85000"/>
            </a:schemeClr>
          </a:solidFill>
        </p:spPr>
        <p:txBody>
          <a:bodyPr wrap="square">
            <a:spAutoFit/>
          </a:bodyPr>
          <a:lstStyle/>
          <a:p>
            <a:r>
              <a:rPr lang="en-US" altLang="zh-CN" dirty="0"/>
              <a:t>agent1.sinks.k1.type = </a:t>
            </a:r>
            <a:r>
              <a:rPr lang="en-US" altLang="zh-CN" dirty="0" err="1"/>
              <a:t>org.apache.flume.sink.kafka.KafkaSink</a:t>
            </a:r>
            <a:endParaRPr lang="en-US" altLang="zh-CN" dirty="0"/>
          </a:p>
          <a:p>
            <a:r>
              <a:rPr lang="en-US" altLang="zh-CN" dirty="0"/>
              <a:t>agent1.sinks.k1.topic = flume-topic</a:t>
            </a:r>
            <a:endParaRPr lang="en-US" altLang="zh-CN" dirty="0"/>
          </a:p>
          <a:p>
            <a:r>
              <a:rPr lang="en-US" altLang="zh-CN" dirty="0"/>
              <a:t>agent1.sinks.k1.brokerList = localhost:9092</a:t>
            </a:r>
            <a:endParaRPr lang="en-US" altLang="zh-CN" dirty="0"/>
          </a:p>
          <a:p>
            <a:r>
              <a:rPr lang="fr-FR" altLang="zh-CN" dirty="0"/>
              <a:t>agent1.sources.r1.channels = c1</a:t>
            </a:r>
            <a:endParaRPr lang="fr-FR" altLang="zh-CN" dirty="0"/>
          </a:p>
          <a:p>
            <a:r>
              <a:rPr lang="fr-FR" altLang="zh-CN" dirty="0"/>
              <a:t>agent1.sinks.k1.channel = c1</a:t>
            </a:r>
            <a:endParaRPr lang="fr-FR" altLang="zh-CN"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18820" cy="645160"/>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02</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690189"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文本框 2"/>
          <p:cNvSpPr txBox="1"/>
          <p:nvPr>
            <p:custDataLst>
              <p:tags r:id="rId1"/>
            </p:custDataLst>
          </p:nvPr>
        </p:nvSpPr>
        <p:spPr>
          <a:xfrm>
            <a:off x="514350" y="952500"/>
            <a:ext cx="5006114" cy="584775"/>
          </a:xfrm>
          <a:prstGeom prst="rect">
            <a:avLst/>
          </a:prstGeom>
          <a:noFill/>
        </p:spPr>
        <p:txBody>
          <a:bodyPr wrap="none" rtlCol="0">
            <a:spAutoFit/>
          </a:bodyPr>
          <a:lstStyle/>
          <a:p>
            <a:pPr algn="l"/>
            <a:r>
              <a:rPr lang="en-US" altLang="zh-CN"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Spark Streaming</a:t>
            </a:r>
            <a:endParaRPr lang="zh-CN" altLang="en-US" sz="32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cxnSp>
        <p:nvCxnSpPr>
          <p:cNvPr id="15" name="直接箭头连接符 14"/>
          <p:cNvCxnSpPr/>
          <p:nvPr/>
        </p:nvCxnSpPr>
        <p:spPr>
          <a:xfrm flipV="1">
            <a:off x="2208679" y="780204"/>
            <a:ext cx="6617335" cy="5485130"/>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16" name="椭圆 15"/>
          <p:cNvSpPr/>
          <p:nvPr/>
        </p:nvSpPr>
        <p:spPr>
          <a:xfrm>
            <a:off x="4695199" y="399923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椭圆 16"/>
          <p:cNvSpPr/>
          <p:nvPr/>
        </p:nvSpPr>
        <p:spPr>
          <a:xfrm>
            <a:off x="5956343" y="292357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18" name="直接连接符 17"/>
          <p:cNvCxnSpPr/>
          <p:nvPr/>
        </p:nvCxnSpPr>
        <p:spPr>
          <a:xfrm>
            <a:off x="3939521" y="483827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663197" y="536532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20" name="TextBox 81"/>
          <p:cNvSpPr txBox="1">
            <a:spLocks noChangeArrowheads="1"/>
          </p:cNvSpPr>
          <p:nvPr/>
        </p:nvSpPr>
        <p:spPr bwMode="auto">
          <a:xfrm>
            <a:off x="4817746" y="4973320"/>
            <a:ext cx="4341158" cy="584775"/>
          </a:xfrm>
          <a:prstGeom prst="rect">
            <a:avLst/>
          </a:prstGeom>
          <a:noFill/>
          <a:ln w="9525">
            <a:noFill/>
            <a:miter lim="800000"/>
          </a:ln>
        </p:spPr>
        <p:txBody>
          <a:bodyPr wrap="square">
            <a:spAutoFit/>
          </a:bodyPr>
          <a:lstStyle/>
          <a:p>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从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读取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topic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flume-topic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的数据 </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1" name="直接连接符 20"/>
          <p:cNvCxnSpPr/>
          <p:nvPr/>
        </p:nvCxnSpPr>
        <p:spPr>
          <a:xfrm flipH="1" flipV="1">
            <a:off x="4117528" y="352086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16547" y="352086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23" name="TextBox 87"/>
          <p:cNvSpPr txBox="1">
            <a:spLocks noChangeArrowheads="1"/>
          </p:cNvSpPr>
          <p:nvPr/>
        </p:nvSpPr>
        <p:spPr bwMode="auto">
          <a:xfrm>
            <a:off x="827405" y="3163570"/>
            <a:ext cx="3905882" cy="553998"/>
          </a:xfrm>
          <a:prstGeom prst="rect">
            <a:avLst/>
          </a:prstGeom>
          <a:noFill/>
          <a:ln w="9525">
            <a:noFill/>
            <a:miter lim="800000"/>
          </a:ln>
        </p:spPr>
        <p:txBody>
          <a:bodyPr wrap="square">
            <a:spAutoFit/>
          </a:bodyPr>
          <a:lstStyle/>
          <a:p>
            <a:pPr>
              <a:lnSpc>
                <a:spcPts val="1800"/>
              </a:lnSpc>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每条数据被读取为一行 </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message</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25" name="椭圆 24"/>
          <p:cNvSpPr/>
          <p:nvPr/>
        </p:nvSpPr>
        <p:spPr>
          <a:xfrm>
            <a:off x="5715119" y="312716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7" name="直接连接符 26"/>
          <p:cNvCxnSpPr/>
          <p:nvPr/>
        </p:nvCxnSpPr>
        <p:spPr>
          <a:xfrm>
            <a:off x="6663092" y="385318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0" name="TextBox 97"/>
          <p:cNvSpPr txBox="1">
            <a:spLocks noChangeArrowheads="1"/>
          </p:cNvSpPr>
          <p:nvPr/>
        </p:nvSpPr>
        <p:spPr bwMode="auto">
          <a:xfrm>
            <a:off x="6883400" y="3244215"/>
            <a:ext cx="437007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3.</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将 </a:t>
            </a: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Kafka message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的值转换为字符串，计算出 </a:t>
            </a:r>
            <a:r>
              <a:rPr lang="en-US" sz="1600" dirty="0" err="1">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start_day</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1" name="直接连接符 30"/>
          <p:cNvCxnSpPr/>
          <p:nvPr/>
        </p:nvCxnSpPr>
        <p:spPr>
          <a:xfrm flipH="1">
            <a:off x="1777219" y="247523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101"/>
          <p:cNvSpPr txBox="1">
            <a:spLocks noChangeArrowheads="1"/>
          </p:cNvSpPr>
          <p:nvPr/>
        </p:nvSpPr>
        <p:spPr bwMode="auto">
          <a:xfrm>
            <a:off x="1821252" y="2087849"/>
            <a:ext cx="3821430" cy="32316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4.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连接</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MySQL</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，更新数据库中的表</a:t>
            </a:r>
            <a:endPar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3" name="直接连接符 32"/>
          <p:cNvCxnSpPr/>
          <p:nvPr/>
        </p:nvCxnSpPr>
        <p:spPr>
          <a:xfrm flipV="1">
            <a:off x="6847188" y="247523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34" name="TextBox 108"/>
          <p:cNvSpPr txBox="1">
            <a:spLocks noChangeArrowheads="1"/>
          </p:cNvSpPr>
          <p:nvPr/>
        </p:nvSpPr>
        <p:spPr bwMode="auto">
          <a:xfrm>
            <a:off x="7941658" y="1887083"/>
            <a:ext cx="3523615" cy="553998"/>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5.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完成</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ETL</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步骤，将点击事件保存到数据库</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35" name="直接连接符 34"/>
          <p:cNvCxnSpPr/>
          <p:nvPr/>
        </p:nvCxnSpPr>
        <p:spPr>
          <a:xfrm>
            <a:off x="5924604" y="333883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5365976" y="247523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6671557" y="231224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8" name="椭圆 37"/>
          <p:cNvSpPr/>
          <p:nvPr/>
        </p:nvSpPr>
        <p:spPr>
          <a:xfrm>
            <a:off x="3829059" y="469646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right)">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right)">
                                      <p:cBhvr>
                                        <p:cTn id="59" dur="500"/>
                                        <p:tgtEl>
                                          <p:spTgt spid="36"/>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right)">
                                      <p:cBhvr>
                                        <p:cTn id="63" dur="500"/>
                                        <p:tgtEl>
                                          <p:spTgt spid="31"/>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20" grpId="0"/>
      <p:bldP spid="23" grpId="0"/>
      <p:bldP spid="25" grpId="0" bldLvl="0" animBg="1"/>
      <p:bldP spid="30" grpId="0"/>
      <p:bldP spid="32" grpId="0"/>
      <p:bldP spid="34" grpId="0"/>
      <p:bldP spid="37" grpId="0" bldLvl="0" animBg="1"/>
      <p:bldP spid="3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3917048" y="2691765"/>
            <a:ext cx="4356001" cy="769441"/>
          </a:xfrm>
          <a:prstGeom prst="rect">
            <a:avLst/>
          </a:prstGeom>
          <a:noFill/>
        </p:spPr>
        <p:txBody>
          <a:bodyPr wrap="none" rtlCol="0">
            <a:spAutoFit/>
          </a:bodyPr>
          <a:lstStyle/>
          <a:p>
            <a:pPr algn="ctr"/>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03</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a:t>
            </a:r>
            <a:r>
              <a:rPr lang="en-US" altLang="zh-CN" dirty="0"/>
              <a:t> </a:t>
            </a:r>
            <a:r>
              <a:rPr lang="zh-CN" altLang="en-US" dirty="0"/>
              <a:t>表</a:t>
            </a:r>
            <a:endParaRPr lang="zh-CN" altLang="en-US" dirty="0"/>
          </a:p>
        </p:txBody>
      </p:sp>
      <p:pic>
        <p:nvPicPr>
          <p:cNvPr id="14" name="图片 13"/>
          <p:cNvPicPr>
            <a:picLocks noChangeAspect="1"/>
          </p:cNvPicPr>
          <p:nvPr/>
        </p:nvPicPr>
        <p:blipFill>
          <a:blip r:embed="rId1"/>
          <a:stretch>
            <a:fillRect/>
          </a:stretch>
        </p:blipFill>
        <p:spPr>
          <a:xfrm>
            <a:off x="781016" y="1991023"/>
            <a:ext cx="5314984" cy="2913169"/>
          </a:xfrm>
          <a:prstGeom prst="rect">
            <a:avLst/>
          </a:prstGeom>
        </p:spPr>
      </p:pic>
      <p:sp>
        <p:nvSpPr>
          <p:cNvPr id="15" name="文本框 14"/>
          <p:cNvSpPr txBox="1"/>
          <p:nvPr/>
        </p:nvSpPr>
        <p:spPr>
          <a:xfrm>
            <a:off x="7058889" y="2222660"/>
            <a:ext cx="4080165" cy="2585323"/>
          </a:xfrm>
          <a:prstGeom prst="rect">
            <a:avLst/>
          </a:prstGeom>
          <a:noFill/>
        </p:spPr>
        <p:txBody>
          <a:bodyPr wrap="square" rtlCol="0">
            <a:spAutoFit/>
          </a:bodyPr>
          <a:lstStyle/>
          <a:p>
            <a:r>
              <a:rPr lang="zh-CN" altLang="en-US" dirty="0"/>
              <a:t>该表存储了所有的新闻信息，包含</a:t>
            </a:r>
            <a:endParaRPr lang="en-US" altLang="zh-CN" dirty="0"/>
          </a:p>
          <a:p>
            <a:pPr marL="285750" indent="-285750">
              <a:buFont typeface="Arial" panose="020B0604020202020204" pitchFamily="34" charset="0"/>
              <a:buChar char="•"/>
            </a:pPr>
            <a:r>
              <a:rPr lang="zh-CN" altLang="en-US" dirty="0"/>
              <a:t>新闻</a:t>
            </a:r>
            <a:r>
              <a:rPr lang="en-US" altLang="zh-CN" dirty="0"/>
              <a:t>ID</a:t>
            </a:r>
            <a:endParaRPr lang="en-US" altLang="zh-CN" dirty="0"/>
          </a:p>
          <a:p>
            <a:pPr marL="285750" indent="-285750">
              <a:buFont typeface="Arial" panose="020B0604020202020204" pitchFamily="34" charset="0"/>
              <a:buChar char="•"/>
            </a:pPr>
            <a:r>
              <a:rPr lang="zh-CN" altLang="en-US" dirty="0"/>
              <a:t>标题</a:t>
            </a:r>
            <a:r>
              <a:rPr lang="en-US" altLang="zh-CN" dirty="0"/>
              <a:t>headline</a:t>
            </a:r>
            <a:endParaRPr lang="en-US" altLang="zh-CN" dirty="0"/>
          </a:p>
          <a:p>
            <a:pPr marL="285750" indent="-285750">
              <a:buFont typeface="Arial" panose="020B0604020202020204" pitchFamily="34" charset="0"/>
              <a:buChar char="•"/>
            </a:pPr>
            <a:r>
              <a:rPr lang="zh-CN" altLang="en-US" dirty="0"/>
              <a:t>内容</a:t>
            </a:r>
            <a:r>
              <a:rPr lang="en-US" altLang="zh-CN" dirty="0"/>
              <a:t>content</a:t>
            </a:r>
            <a:endParaRPr lang="en-US" altLang="zh-CN" dirty="0"/>
          </a:p>
          <a:p>
            <a:pPr marL="285750" indent="-285750">
              <a:buFont typeface="Arial" panose="020B0604020202020204" pitchFamily="34" charset="0"/>
              <a:buChar char="•"/>
            </a:pPr>
            <a:r>
              <a:rPr lang="zh-CN" altLang="en-US" dirty="0"/>
              <a:t>类别</a:t>
            </a:r>
            <a:r>
              <a:rPr lang="en-US" altLang="zh-CN" dirty="0"/>
              <a:t>category</a:t>
            </a:r>
            <a:endParaRPr lang="en-US" altLang="zh-CN" dirty="0"/>
          </a:p>
          <a:p>
            <a:pPr marL="285750" indent="-285750">
              <a:buFont typeface="Arial" panose="020B0604020202020204" pitchFamily="34" charset="0"/>
              <a:buChar char="•"/>
            </a:pPr>
            <a:r>
              <a:rPr lang="zh-CN" altLang="en-US" dirty="0"/>
              <a:t>主题</a:t>
            </a:r>
            <a:r>
              <a:rPr lang="en-US" altLang="zh-CN" dirty="0"/>
              <a:t>topic</a:t>
            </a:r>
            <a:endParaRPr lang="en-US" altLang="zh-CN" dirty="0"/>
          </a:p>
          <a:p>
            <a:pPr marL="285750" indent="-285750">
              <a:buFont typeface="Arial" panose="020B0604020202020204" pitchFamily="34" charset="0"/>
              <a:buChar char="•"/>
            </a:pPr>
            <a:r>
              <a:rPr lang="zh-CN" altLang="en-US" dirty="0"/>
              <a:t>总浏览次数</a:t>
            </a:r>
            <a:r>
              <a:rPr lang="en-US" altLang="zh-CN" dirty="0" err="1"/>
              <a:t>total_browse_num</a:t>
            </a:r>
            <a:endParaRPr lang="en-US" altLang="zh-CN" dirty="0"/>
          </a:p>
          <a:p>
            <a:pPr marL="285750" indent="-285750">
              <a:buFont typeface="Arial" panose="020B0604020202020204" pitchFamily="34" charset="0"/>
              <a:buChar char="•"/>
            </a:pPr>
            <a:r>
              <a:rPr lang="zh-CN" altLang="en-US" dirty="0"/>
              <a:t>总浏览时长</a:t>
            </a:r>
            <a:r>
              <a:rPr lang="en-US" altLang="zh-CN" dirty="0" err="1"/>
              <a:t>total_browse_duration</a:t>
            </a:r>
            <a:endParaRPr lang="zh-CN" altLang="en-US" dirty="0"/>
          </a:p>
          <a:p>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t_news_browse_record</a:t>
            </a:r>
            <a:r>
              <a:rPr lang="en-US" altLang="zh-CN" dirty="0"/>
              <a:t> </a:t>
            </a:r>
            <a:r>
              <a:rPr lang="zh-CN" altLang="en-US" dirty="0"/>
              <a:t>表</a:t>
            </a:r>
            <a:endParaRPr lang="zh-CN" altLang="en-US" dirty="0"/>
          </a:p>
        </p:txBody>
      </p:sp>
      <p:sp>
        <p:nvSpPr>
          <p:cNvPr id="15" name="文本框 14"/>
          <p:cNvSpPr txBox="1"/>
          <p:nvPr/>
        </p:nvSpPr>
        <p:spPr>
          <a:xfrm>
            <a:off x="7031180" y="1079660"/>
            <a:ext cx="4080165" cy="5078313"/>
          </a:xfrm>
          <a:prstGeom prst="rect">
            <a:avLst/>
          </a:prstGeom>
          <a:noFill/>
        </p:spPr>
        <p:txBody>
          <a:bodyPr wrap="square" rtlCol="0">
            <a:spAutoFit/>
          </a:bodyPr>
          <a:lstStyle/>
          <a:p>
            <a:r>
              <a:rPr lang="zh-CN" altLang="en-US" dirty="0"/>
              <a:t>该表存储用户的新闻浏览记录，包括用户</a:t>
            </a:r>
            <a:r>
              <a:rPr lang="en-US" altLang="zh-CN" dirty="0"/>
              <a:t>ID</a:t>
            </a:r>
            <a:r>
              <a:rPr lang="zh-CN" altLang="en-US" dirty="0"/>
              <a:t>、新闻</a:t>
            </a:r>
            <a:r>
              <a:rPr lang="en-US" altLang="zh-CN" dirty="0"/>
              <a:t>ID</a:t>
            </a:r>
            <a:r>
              <a:rPr lang="zh-CN" altLang="en-US" dirty="0"/>
              <a:t>、浏览时间戳、浏览持续时间和浏览的天戳，这里的天戳指距离</a:t>
            </a:r>
            <a:r>
              <a:rPr lang="en-US" altLang="zh-CN" dirty="0"/>
              <a:t>1970</a:t>
            </a:r>
            <a:r>
              <a:rPr lang="zh-CN" altLang="en-US" dirty="0"/>
              <a:t>年的天数。</a:t>
            </a:r>
            <a:endParaRPr lang="zh-CN" altLang="en-US" dirty="0"/>
          </a:p>
          <a:p>
            <a:r>
              <a:rPr lang="zh-CN" altLang="en-US" dirty="0"/>
              <a:t>我们将时间都以整数表示，在具体需要显示时再将其转换，目的是便于建立索引、加快诸如根据天数统计相关信息的速度。</a:t>
            </a:r>
            <a:endParaRPr lang="zh-CN" altLang="en-US" dirty="0"/>
          </a:p>
          <a:p>
            <a:endParaRPr lang="zh-CN" altLang="en-US" dirty="0"/>
          </a:p>
          <a:p>
            <a:r>
              <a:rPr lang="zh-CN" altLang="en-US" dirty="0"/>
              <a:t>此外建立了索引，分别加快了：</a:t>
            </a:r>
            <a:endParaRPr lang="zh-CN" altLang="en-US" dirty="0"/>
          </a:p>
          <a:p>
            <a:r>
              <a:rPr lang="en-US" altLang="zh-CN" dirty="0"/>
              <a:t>1. </a:t>
            </a:r>
            <a:r>
              <a:rPr lang="zh-CN" altLang="en-US" dirty="0"/>
              <a:t>用户</a:t>
            </a:r>
            <a:r>
              <a:rPr lang="en-US" altLang="zh-CN" dirty="0"/>
              <a:t>ID</a:t>
            </a:r>
            <a:r>
              <a:rPr lang="zh-CN" altLang="en-US" dirty="0"/>
              <a:t>索引：加快针对某些用户浏览情况的查询</a:t>
            </a:r>
            <a:endParaRPr lang="zh-CN" altLang="en-US" dirty="0"/>
          </a:p>
          <a:p>
            <a:r>
              <a:rPr lang="en-US" altLang="zh-CN" dirty="0"/>
              <a:t>2. </a:t>
            </a:r>
            <a:r>
              <a:rPr lang="zh-CN" altLang="en-US" dirty="0"/>
              <a:t>新闻</a:t>
            </a:r>
            <a:r>
              <a:rPr lang="en-US" altLang="zh-CN" dirty="0"/>
              <a:t>ID</a:t>
            </a:r>
            <a:r>
              <a:rPr lang="zh-CN" altLang="en-US" dirty="0"/>
              <a:t>索引：加快针对某些</a:t>
            </a:r>
            <a:r>
              <a:rPr lang="en-US" altLang="zh-CN" dirty="0"/>
              <a:t>/</a:t>
            </a:r>
            <a:r>
              <a:rPr lang="zh-CN" altLang="en-US" dirty="0"/>
              <a:t>某类新闻被点击情况的查询</a:t>
            </a:r>
            <a:endParaRPr lang="zh-CN" altLang="en-US" dirty="0"/>
          </a:p>
          <a:p>
            <a:r>
              <a:rPr lang="en-US" altLang="zh-CN" dirty="0"/>
              <a:t>3. </a:t>
            </a:r>
            <a:r>
              <a:rPr lang="zh-CN" altLang="en-US" dirty="0"/>
              <a:t>时间戳</a:t>
            </a:r>
            <a:r>
              <a:rPr lang="en-US" altLang="zh-CN" dirty="0" err="1"/>
              <a:t>start_ts</a:t>
            </a:r>
            <a:r>
              <a:rPr lang="zh-CN" altLang="en-US" dirty="0"/>
              <a:t>和天戳</a:t>
            </a:r>
            <a:r>
              <a:rPr lang="en-US" altLang="zh-CN" dirty="0" err="1"/>
              <a:t>start_day</a:t>
            </a:r>
            <a:r>
              <a:rPr lang="zh-CN" altLang="en-US" dirty="0"/>
              <a:t>索引：加快针对某个时间段的用户浏览情况和新闻被点击情况的查询</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791845" y="1755785"/>
            <a:ext cx="4549271" cy="45096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t_news_daily_category</a:t>
            </a:r>
            <a:r>
              <a:rPr lang="en-US" altLang="zh-CN" dirty="0"/>
              <a:t> </a:t>
            </a:r>
            <a:r>
              <a:rPr lang="zh-CN" altLang="en-US" dirty="0"/>
              <a:t>表</a:t>
            </a:r>
            <a:endParaRPr lang="zh-CN" altLang="en-US" dirty="0"/>
          </a:p>
        </p:txBody>
      </p:sp>
      <p:sp>
        <p:nvSpPr>
          <p:cNvPr id="15" name="文本框 14"/>
          <p:cNvSpPr txBox="1"/>
          <p:nvPr/>
        </p:nvSpPr>
        <p:spPr>
          <a:xfrm>
            <a:off x="6767943" y="2285098"/>
            <a:ext cx="4274129" cy="2585323"/>
          </a:xfrm>
          <a:prstGeom prst="rect">
            <a:avLst/>
          </a:prstGeom>
          <a:noFill/>
        </p:spPr>
        <p:txBody>
          <a:bodyPr wrap="square" rtlCol="0">
            <a:spAutoFit/>
          </a:bodyPr>
          <a:lstStyle/>
          <a:p>
            <a:r>
              <a:rPr lang="zh-CN" altLang="en-US" dirty="0"/>
              <a:t>该表存储某天某类别的新闻被浏览的次数和持续时间。作为冗余表，他可以被</a:t>
            </a:r>
            <a:r>
              <a:rPr lang="en-US" altLang="zh-CN" dirty="0" err="1"/>
              <a:t>t_news_browse_record</a:t>
            </a:r>
            <a:r>
              <a:rPr lang="zh-CN" altLang="en-US" dirty="0"/>
              <a:t>中被直接计算出来，但是由于</a:t>
            </a:r>
            <a:r>
              <a:rPr lang="en-US" altLang="zh-CN" dirty="0" err="1"/>
              <a:t>t_news_browse_record</a:t>
            </a:r>
            <a:r>
              <a:rPr lang="zh-CN" altLang="en-US" dirty="0"/>
              <a:t>的行数过多，如果按照类别查询，则会与</a:t>
            </a:r>
            <a:r>
              <a:rPr lang="en-US" altLang="zh-CN" dirty="0" err="1"/>
              <a:t>t_news</a:t>
            </a:r>
            <a:r>
              <a:rPr lang="zh-CN" altLang="en-US" dirty="0"/>
              <a:t>进行</a:t>
            </a:r>
            <a:r>
              <a:rPr lang="en-US" altLang="zh-CN" dirty="0"/>
              <a:t>join</a:t>
            </a:r>
            <a:r>
              <a:rPr lang="zh-CN" altLang="en-US" dirty="0"/>
              <a:t>操作，导致查询时间大量增加。因此我们在</a:t>
            </a:r>
            <a:r>
              <a:rPr lang="en-US" altLang="zh-CN" dirty="0" err="1"/>
              <a:t>kafka</a:t>
            </a:r>
            <a:r>
              <a:rPr lang="zh-CN" altLang="en-US" dirty="0"/>
              <a:t>队列出口的实时流计算程序中向此表中加入数据，大大提升查询效率。</a:t>
            </a:r>
            <a:endParaRPr lang="zh-CN" altLang="en-US" dirty="0"/>
          </a:p>
        </p:txBody>
      </p:sp>
      <p:pic>
        <p:nvPicPr>
          <p:cNvPr id="4" name="图片 3"/>
          <p:cNvPicPr>
            <a:picLocks noChangeAspect="1"/>
          </p:cNvPicPr>
          <p:nvPr/>
        </p:nvPicPr>
        <p:blipFill>
          <a:blip r:embed="rId1"/>
          <a:stretch>
            <a:fillRect/>
          </a:stretch>
        </p:blipFill>
        <p:spPr>
          <a:xfrm>
            <a:off x="791845" y="2369127"/>
            <a:ext cx="4764548" cy="254770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03</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463110" cy="461665"/>
          </a:xfrm>
          <a:prstGeom prst="rect">
            <a:avLst/>
          </a:prstGeom>
          <a:noFill/>
        </p:spPr>
        <p:txBody>
          <a:bodyPr wrap="none" rtlCol="0">
            <a:spAutoFit/>
          </a:bodyPr>
          <a:lstStyle/>
          <a:p>
            <a:pPr algn="l"/>
            <a:r>
              <a:rPr lang="en-US" altLang="zh-CN"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1" name="文本框 10"/>
          <p:cNvSpPr txBox="1"/>
          <p:nvPr/>
        </p:nvSpPr>
        <p:spPr>
          <a:xfrm>
            <a:off x="429491" y="1226127"/>
            <a:ext cx="3747654"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t_news_current_popularity </a:t>
            </a:r>
            <a:r>
              <a:rPr lang="zh-CN" altLang="en-US" dirty="0"/>
              <a:t>表</a:t>
            </a:r>
            <a:endParaRPr lang="zh-CN" altLang="en-US" dirty="0"/>
          </a:p>
        </p:txBody>
      </p:sp>
      <p:sp>
        <p:nvSpPr>
          <p:cNvPr id="15" name="文本框 14"/>
          <p:cNvSpPr txBox="1"/>
          <p:nvPr/>
        </p:nvSpPr>
        <p:spPr>
          <a:xfrm>
            <a:off x="6767943" y="2285098"/>
            <a:ext cx="4274129" cy="2584450"/>
          </a:xfrm>
          <a:prstGeom prst="rect">
            <a:avLst/>
          </a:prstGeom>
          <a:noFill/>
        </p:spPr>
        <p:txBody>
          <a:bodyPr wrap="square" rtlCol="0">
            <a:spAutoFit/>
          </a:bodyPr>
          <a:lstStyle/>
          <a:p>
            <a:r>
              <a:rPr lang="zh-CN" altLang="en-US" dirty="0"/>
              <a:t>该表存储最近半个月内各新闻浏览量的增速。作为冗余表，这些数据可以从</a:t>
            </a:r>
            <a:r>
              <a:rPr lang="en-US" altLang="zh-CN" dirty="0" err="1"/>
              <a:t>t_news_browse_record</a:t>
            </a:r>
            <a:r>
              <a:rPr lang="zh-CN" altLang="en-US" dirty="0"/>
              <a:t>中被直接计算出来，但是由于</a:t>
            </a:r>
            <a:r>
              <a:rPr lang="en-US" altLang="zh-CN" dirty="0" err="1"/>
              <a:t>t_news_browse_record</a:t>
            </a:r>
            <a:r>
              <a:rPr lang="zh-CN" altLang="en-US" dirty="0"/>
              <a:t>的行数过多，与</a:t>
            </a:r>
            <a:r>
              <a:rPr lang="en-US" altLang="zh-CN" dirty="0"/>
              <a:t>t_news</a:t>
            </a:r>
            <a:r>
              <a:rPr lang="zh-CN" altLang="en-US" dirty="0"/>
              <a:t>表进行</a:t>
            </a:r>
            <a:r>
              <a:rPr lang="en-US" altLang="zh-CN" dirty="0"/>
              <a:t>JOIN</a:t>
            </a:r>
            <a:r>
              <a:rPr lang="zh-CN" altLang="en-US" dirty="0"/>
              <a:t>操作时会导致查询时间大量增加。因此我们在数据库</a:t>
            </a:r>
            <a:r>
              <a:rPr lang="zh-CN" altLang="en-US" dirty="0" err="1"/>
              <a:t>中添加该表，并通过定时任务定期更新该表数据</a:t>
            </a:r>
            <a:r>
              <a:rPr lang="zh-CN" altLang="en-US" dirty="0"/>
              <a:t>，大大提升实时推荐时</a:t>
            </a:r>
            <a:r>
              <a:rPr lang="zh-CN" altLang="en-US" dirty="0"/>
              <a:t>的查询效率。</a:t>
            </a:r>
            <a:endParaRPr lang="zh-CN" altLang="en-US" dirty="0"/>
          </a:p>
        </p:txBody>
      </p:sp>
      <p:pic>
        <p:nvPicPr>
          <p:cNvPr id="3" name="图片 2"/>
          <p:cNvPicPr>
            <a:picLocks noChangeAspect="1"/>
          </p:cNvPicPr>
          <p:nvPr/>
        </p:nvPicPr>
        <p:blipFill>
          <a:blip r:embed="rId1"/>
          <a:stretch>
            <a:fillRect/>
          </a:stretch>
        </p:blipFill>
        <p:spPr>
          <a:xfrm>
            <a:off x="512445" y="2530475"/>
            <a:ext cx="5715000" cy="15335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4101783" y="2691765"/>
            <a:ext cx="3987165" cy="768350"/>
          </a:xfrm>
          <a:prstGeom prst="rect">
            <a:avLst/>
          </a:prstGeom>
          <a:noFill/>
        </p:spPr>
        <p:txBody>
          <a:bodyPr wrap="none" rtlCol="0">
            <a:spAutoFit/>
          </a:bodyPr>
          <a:lstStyle/>
          <a:p>
            <a:pPr algn="l"/>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Analysis Serve</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04</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3" name="矩形 2"/>
          <p:cNvSpPr/>
          <p:nvPr/>
        </p:nvSpPr>
        <p:spPr>
          <a:xfrm>
            <a:off x="8573770" y="2702560"/>
            <a:ext cx="2546985" cy="2904490"/>
          </a:xfrm>
          <a:prstGeom prst="rect">
            <a:avLst/>
          </a:prstGeom>
          <a:noFill/>
          <a:ln w="25400">
            <a:solidFill>
              <a:srgbClr val="D1C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7" name="矩形 26"/>
          <p:cNvSpPr/>
          <p:nvPr/>
        </p:nvSpPr>
        <p:spPr>
          <a:xfrm>
            <a:off x="6659880" y="1785620"/>
            <a:ext cx="5532120" cy="187261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3" name="矩形 32"/>
          <p:cNvSpPr/>
          <p:nvPr/>
        </p:nvSpPr>
        <p:spPr>
          <a:xfrm>
            <a:off x="7531735" y="1202690"/>
            <a:ext cx="3054985" cy="3898265"/>
          </a:xfrm>
          <a:prstGeom prst="rect">
            <a:avLst/>
          </a:prstGeom>
          <a:blipFill rotWithShape="0">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nvGrpSpPr>
          <p:cNvPr id="35" name="组合 34"/>
          <p:cNvGrpSpPr/>
          <p:nvPr/>
        </p:nvGrpSpPr>
        <p:grpSpPr>
          <a:xfrm>
            <a:off x="1610294" y="1823085"/>
            <a:ext cx="3220085" cy="852805"/>
            <a:chOff x="9582" y="4637"/>
            <a:chExt cx="7637" cy="1343"/>
          </a:xfrm>
        </p:grpSpPr>
        <p:sp>
          <p:nvSpPr>
            <p:cNvPr id="36" name="文本框 35"/>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7" name="文本框 36"/>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38" name="组合 37"/>
          <p:cNvGrpSpPr/>
          <p:nvPr/>
        </p:nvGrpSpPr>
        <p:grpSpPr>
          <a:xfrm>
            <a:off x="1610294" y="3223895"/>
            <a:ext cx="3220085" cy="852805"/>
            <a:chOff x="9582" y="4637"/>
            <a:chExt cx="7637" cy="1343"/>
          </a:xfrm>
        </p:grpSpPr>
        <p:sp>
          <p:nvSpPr>
            <p:cNvPr id="39" name="文本框 38"/>
            <p:cNvSpPr txBox="1"/>
            <p:nvPr/>
          </p:nvSpPr>
          <p:spPr>
            <a:xfrm>
              <a:off x="9582" y="5321"/>
              <a:ext cx="7637"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单击此处添加文本具体内容</a:t>
              </a:r>
              <a:endParaRPr lang="en-US" altLang="zh-CN"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0" name="文本框 39"/>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41" name="组合 40"/>
          <p:cNvGrpSpPr/>
          <p:nvPr/>
        </p:nvGrpSpPr>
        <p:grpSpPr>
          <a:xfrm>
            <a:off x="1610294" y="4624705"/>
            <a:ext cx="5531952" cy="852805"/>
            <a:chOff x="9582" y="4637"/>
            <a:chExt cx="13120" cy="1343"/>
          </a:xfrm>
        </p:grpSpPr>
        <p:sp>
          <p:nvSpPr>
            <p:cNvPr id="42" name="文本框 41"/>
            <p:cNvSpPr txBox="1"/>
            <p:nvPr/>
          </p:nvSpPr>
          <p:spPr>
            <a:xfrm>
              <a:off x="9582" y="5321"/>
              <a:ext cx="13120" cy="659"/>
            </a:xfrm>
            <a:prstGeom prst="rect">
              <a:avLst/>
            </a:prstGeom>
            <a:noFill/>
          </p:spPr>
          <p:txBody>
            <a:bodyPr wrap="square" lIns="91440" tIns="90170" rIns="91440" bIns="90170" rtlCol="0">
              <a:spAutoFit/>
            </a:bodyPr>
            <a:lstStyle/>
            <a:p>
              <a:pPr algn="l">
                <a:lnSpc>
                  <a:spcPct val="120000"/>
                </a:lnSpc>
                <a:spcBef>
                  <a:spcPct val="0"/>
                </a:spcBef>
                <a:spcAft>
                  <a:spcPct val="0"/>
                </a:spcAft>
              </a:pPr>
              <a:r>
                <a:rPr lang="en-US" altLang="zh-CN" sz="1400" spc="100" dirty="0" err="1">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单击此处添加文本具体内容，简明扼要地阐述你的观点</a:t>
              </a:r>
              <a:r>
                <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a:t>
              </a:r>
              <a:endParaRPr lang="zh-CN" altLang="en-US" sz="1400" spc="1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43" name="文本框 42"/>
            <p:cNvSpPr txBox="1"/>
            <p:nvPr/>
          </p:nvSpPr>
          <p:spPr>
            <a:xfrm>
              <a:off x="9582" y="4637"/>
              <a:ext cx="6948" cy="768"/>
            </a:xfrm>
            <a:prstGeom prst="rect">
              <a:avLst/>
            </a:prstGeom>
            <a:noFill/>
          </p:spPr>
          <p:txBody>
            <a:bodyPr wrap="square" lIns="91440" tIns="90170" rIns="91440" bIns="90170" rtlCol="0">
              <a:spAutoFit/>
            </a:bodyPr>
            <a:lstStyle/>
            <a:p>
              <a:pPr lvl="0" algn="l">
                <a:buClrTx/>
                <a:buSzTx/>
                <a:buFontTx/>
              </a:pPr>
              <a:r>
                <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输入标题</a:t>
              </a:r>
              <a:endParaRPr lang="zh-CN" altLang="en-US" sz="2000" spc="3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7" name="组合 6"/>
          <p:cNvGrpSpPr/>
          <p:nvPr/>
        </p:nvGrpSpPr>
        <p:grpSpPr>
          <a:xfrm>
            <a:off x="441960" y="406400"/>
            <a:ext cx="11308080" cy="6051550"/>
            <a:chOff x="696" y="630"/>
            <a:chExt cx="17808" cy="9540"/>
          </a:xfrm>
        </p:grpSpPr>
        <p:sp>
          <p:nvSpPr>
            <p:cNvPr id="10" name="矩形 9"/>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1" name="矩形 10"/>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graphicFrame>
        <p:nvGraphicFramePr>
          <p:cNvPr id="32" name="表格 31"/>
          <p:cNvGraphicFramePr>
            <a:graphicFrameLocks noGrp="1"/>
          </p:cNvGraphicFramePr>
          <p:nvPr>
            <p:custDataLst>
              <p:tags r:id="rId1"/>
            </p:custDataLst>
          </p:nvPr>
        </p:nvGraphicFramePr>
        <p:xfrm>
          <a:off x="1177290" y="1986280"/>
          <a:ext cx="9838690" cy="3185795"/>
        </p:xfrm>
        <a:graphic>
          <a:graphicData uri="http://schemas.openxmlformats.org/drawingml/2006/table">
            <a:tbl>
              <a:tblPr firstRow="1" bandRow="1">
                <a:tableStyleId>{3B4B98B0-60AC-42C2-AFA5-B58CD77FA1E5}</a:tableStyleId>
              </a:tblPr>
              <a:tblGrid>
                <a:gridCol w="3255645"/>
                <a:gridCol w="3216910"/>
                <a:gridCol w="3366135"/>
              </a:tblGrid>
              <a:tr h="631825">
                <a:tc>
                  <a:txBody>
                    <a:bodyPr/>
                    <a:lstStyle/>
                    <a:p>
                      <a:pPr algn="ctr">
                        <a:lnSpc>
                          <a:spcPct val="100000"/>
                        </a:lnSpc>
                      </a:pPr>
                      <a:r>
                        <a:rPr lang="zh-CN" sz="1600" dirty="0">
                          <a:effectLst/>
                        </a:rPr>
                        <a:t>姓名</a:t>
                      </a:r>
                      <a:endParaRPr lang="zh-CN" sz="1600" dirty="0">
                        <a:effectLst/>
                      </a:endParaRPr>
                    </a:p>
                  </a:txBody>
                  <a:tcPr marL="0" marR="0" marT="76200" marB="76200" anchor="ctr"/>
                </a:tc>
                <a:tc>
                  <a:txBody>
                    <a:bodyPr/>
                    <a:lstStyle/>
                    <a:p>
                      <a:pPr algn="ctr">
                        <a:lnSpc>
                          <a:spcPct val="100000"/>
                        </a:lnSpc>
                      </a:pPr>
                      <a:r>
                        <a:rPr lang="zh-CN" sz="1600" dirty="0">
                          <a:effectLst/>
                        </a:rPr>
                        <a:t>学号</a:t>
                      </a:r>
                      <a:endParaRPr lang="zh-CN" sz="1600" dirty="0">
                        <a:effectLst/>
                      </a:endParaRPr>
                    </a:p>
                  </a:txBody>
                  <a:tcPr marL="0" marR="0" marT="76200" marB="76200" anchor="ctr"/>
                </a:tc>
                <a:tc>
                  <a:txBody>
                    <a:bodyPr/>
                    <a:lstStyle/>
                    <a:p>
                      <a:pPr algn="ctr">
                        <a:lnSpc>
                          <a:spcPct val="100000"/>
                        </a:lnSpc>
                      </a:pPr>
                      <a:r>
                        <a:rPr lang="zh-CN" altLang="en-US" sz="1600" dirty="0">
                          <a:effectLst/>
                        </a:rPr>
                        <a:t>任务贡献</a:t>
                      </a:r>
                      <a:endParaRPr lang="zh-CN" altLang="en-US" sz="1600" dirty="0">
                        <a:effectLst/>
                      </a:endParaRPr>
                    </a:p>
                  </a:txBody>
                  <a:tcPr marL="0" marR="0" marT="76200" marB="76200" anchor="ctr"/>
                </a:tc>
              </a:tr>
              <a:tr h="638175">
                <a:tc>
                  <a:txBody>
                    <a:bodyPr/>
                    <a:lstStyle/>
                    <a:p>
                      <a:pPr algn="ctr">
                        <a:lnSpc>
                          <a:spcPct val="100000"/>
                        </a:lnSpc>
                      </a:pPr>
                      <a:r>
                        <a:rPr lang="zh-CN" altLang="en-US" sz="1600" dirty="0">
                          <a:effectLst/>
                        </a:rPr>
                        <a:t> 陈茁扬</a:t>
                      </a:r>
                      <a:endParaRPr lang="zh-CN" altLang="en-US" sz="1600" dirty="0">
                        <a:effectLst/>
                      </a:endParaRPr>
                    </a:p>
                  </a:txBody>
                  <a:tcPr marL="0" marR="0" marT="0" marB="0" anchor="ctr"/>
                </a:tc>
                <a:tc>
                  <a:txBody>
                    <a:bodyPr/>
                    <a:lstStyle/>
                    <a:p>
                      <a:pPr algn="ctr">
                        <a:lnSpc>
                          <a:spcPct val="100000"/>
                        </a:lnSpc>
                      </a:pPr>
                      <a:r>
                        <a:rPr lang="zh-CN" altLang="en-US" sz="1600" dirty="0">
                          <a:effectLst/>
                        </a:rPr>
                        <a:t>2253721</a:t>
                      </a: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段子涛</a:t>
                      </a:r>
                      <a:endParaRPr lang="zh-CN" altLang="en-US" sz="1600" dirty="0">
                        <a:effectLst/>
                      </a:endParaRPr>
                    </a:p>
                  </a:txBody>
                  <a:tcPr marL="0" marR="0" marT="0" marB="0" anchor="ctr"/>
                </a:tc>
                <a:tc>
                  <a:txBody>
                    <a:bodyPr/>
                    <a:lstStyle/>
                    <a:p>
                      <a:pPr algn="ctr">
                        <a:lnSpc>
                          <a:spcPct val="100000"/>
                        </a:lnSpc>
                      </a:pPr>
                      <a:r>
                        <a:rPr lang="en-US" altLang="zh-CN" sz="1600" dirty="0">
                          <a:effectLst/>
                        </a:rPr>
                        <a:t>2254198</a:t>
                      </a:r>
                      <a:endParaRPr lang="en-US" altLang="zh-CN"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175">
                <a:tc>
                  <a:txBody>
                    <a:bodyPr/>
                    <a:lstStyle/>
                    <a:p>
                      <a:pPr algn="ctr">
                        <a:lnSpc>
                          <a:spcPct val="100000"/>
                        </a:lnSpc>
                      </a:pPr>
                      <a:r>
                        <a:rPr lang="zh-CN" altLang="en-US" sz="1600" dirty="0">
                          <a:effectLst/>
                        </a:rPr>
                        <a:t>王浩然</a:t>
                      </a:r>
                      <a:endParaRPr lang="zh-CN" altLang="en-US" sz="1600" dirty="0">
                        <a:effectLst/>
                      </a:endParaRPr>
                    </a:p>
                  </a:txBody>
                  <a:tcPr marL="0" marR="0" marT="0" marB="0" anchor="ctr"/>
                </a:tc>
                <a:tc>
                  <a:txBody>
                    <a:bodyPr/>
                    <a:lstStyle/>
                    <a:p>
                      <a:pPr algn="ctr">
                        <a:lnSpc>
                          <a:spcPct val="100000"/>
                        </a:lnSpc>
                      </a:pP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r h="638810">
                <a:tc>
                  <a:txBody>
                    <a:bodyPr/>
                    <a:lstStyle/>
                    <a:p>
                      <a:pPr algn="ctr">
                        <a:lnSpc>
                          <a:spcPct val="100000"/>
                        </a:lnSpc>
                      </a:pPr>
                      <a:r>
                        <a:rPr lang="zh-CN" altLang="en-US" sz="1600" dirty="0">
                          <a:effectLst/>
                        </a:rPr>
                        <a:t>奥泉瑞</a:t>
                      </a:r>
                      <a:endParaRPr lang="zh-CN" altLang="en-US" sz="1600" dirty="0">
                        <a:effectLst/>
                      </a:endParaRPr>
                    </a:p>
                  </a:txBody>
                  <a:tcPr marL="0" marR="0" marT="0" marB="0" anchor="ctr"/>
                </a:tc>
                <a:tc>
                  <a:txBody>
                    <a:bodyPr/>
                    <a:lstStyle/>
                    <a:p>
                      <a:pPr algn="ctr">
                        <a:lnSpc>
                          <a:spcPct val="100000"/>
                        </a:lnSpc>
                      </a:pPr>
                      <a:r>
                        <a:rPr lang="en-US" altLang="zh-CN" sz="1600" dirty="0">
                          <a:effectLst/>
                        </a:rPr>
                        <a:t>2250695</a:t>
                      </a:r>
                      <a:endParaRPr lang="zh-CN" altLang="en-US" sz="1600" dirty="0">
                        <a:effectLst/>
                      </a:endParaRPr>
                    </a:p>
                  </a:txBody>
                  <a:tcPr marL="0" marR="0" marT="0" marB="0" anchor="ctr"/>
                </a:tc>
                <a:tc>
                  <a:txBody>
                    <a:bodyPr/>
                    <a:lstStyle/>
                    <a:p>
                      <a:pPr algn="ctr">
                        <a:lnSpc>
                          <a:spcPct val="100000"/>
                        </a:lnSpc>
                      </a:pPr>
                      <a:r>
                        <a:rPr lang="en-US" altLang="zh-CN" sz="1600" dirty="0">
                          <a:effectLst/>
                        </a:rPr>
                        <a:t>25</a:t>
                      </a:r>
                      <a:r>
                        <a:rPr lang="zh-CN" altLang="en-US" sz="1600" dirty="0">
                          <a:effectLst/>
                        </a:rPr>
                        <a:t>％</a:t>
                      </a:r>
                      <a:endParaRPr lang="zh-CN" altLang="en-US" sz="1600" dirty="0">
                        <a:effectLst/>
                      </a:endParaRPr>
                    </a:p>
                  </a:txBody>
                  <a:tcPr marL="0" marR="0" marT="0" marB="0" anchor="ctr"/>
                </a:tc>
              </a:tr>
            </a:tbl>
          </a:graphicData>
        </a:graphic>
      </p:graphicFrame>
      <p:sp>
        <p:nvSpPr>
          <p:cNvPr id="2" name="标题 1"/>
          <p:cNvSpPr txBox="1"/>
          <p:nvPr/>
        </p:nvSpPr>
        <p:spPr>
          <a:xfrm>
            <a:off x="2952115" y="1024683"/>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小组介绍</a:t>
            </a:r>
            <a:endPar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64" name="组合 63"/>
          <p:cNvGrpSpPr/>
          <p:nvPr/>
        </p:nvGrpSpPr>
        <p:grpSpPr>
          <a:xfrm>
            <a:off x="1488440" y="1295400"/>
            <a:ext cx="9215755" cy="4631690"/>
            <a:chOff x="3988" y="1341"/>
            <a:chExt cx="14513" cy="7294"/>
          </a:xfrm>
        </p:grpSpPr>
        <p:sp>
          <p:nvSpPr>
            <p:cNvPr id="25" name="任意多边形 24"/>
            <p:cNvSpPr/>
            <p:nvPr/>
          </p:nvSpPr>
          <p:spPr>
            <a:xfrm>
              <a:off x="4144" y="1546"/>
              <a:ext cx="14137" cy="5207"/>
            </a:xfrm>
            <a:custGeom>
              <a:avLst/>
              <a:gdLst>
                <a:gd name="connisteX0" fmla="*/ 0 w 8976995"/>
                <a:gd name="connsiteY0" fmla="*/ 3306445 h 3306445"/>
                <a:gd name="connisteX1" fmla="*/ 1621155 w 8976995"/>
                <a:gd name="connsiteY1" fmla="*/ 2141220 h 3306445"/>
                <a:gd name="connisteX2" fmla="*/ 3165475 w 8976995"/>
                <a:gd name="connsiteY2" fmla="*/ 2758440 h 3306445"/>
                <a:gd name="connisteX3" fmla="*/ 4667250 w 8976995"/>
                <a:gd name="connsiteY3" fmla="*/ 1804035 h 3306445"/>
                <a:gd name="connisteX4" fmla="*/ 5944870 w 8976995"/>
                <a:gd name="connsiteY4" fmla="*/ 2260600 h 3306445"/>
                <a:gd name="connisteX5" fmla="*/ 7117080 w 8976995"/>
                <a:gd name="connsiteY5" fmla="*/ 1151255 h 3306445"/>
                <a:gd name="connisteX6" fmla="*/ 8976995 w 8976995"/>
                <a:gd name="connsiteY6" fmla="*/ 0 h 33064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8976995" h="3306445">
                  <a:moveTo>
                    <a:pt x="0" y="3306445"/>
                  </a:moveTo>
                  <a:lnTo>
                    <a:pt x="1621155" y="2141220"/>
                  </a:lnTo>
                  <a:lnTo>
                    <a:pt x="3165475" y="2758440"/>
                  </a:lnTo>
                  <a:lnTo>
                    <a:pt x="4667250" y="1804035"/>
                  </a:lnTo>
                  <a:lnTo>
                    <a:pt x="5944870" y="2260600"/>
                  </a:lnTo>
                  <a:lnTo>
                    <a:pt x="7117080" y="1151255"/>
                  </a:lnTo>
                  <a:lnTo>
                    <a:pt x="8976995" y="0"/>
                  </a:lnTo>
                </a:path>
              </a:pathLst>
            </a:custGeom>
            <a:noFill/>
            <a:ln w="28575">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5" name="椭圆 44"/>
            <p:cNvSpPr/>
            <p:nvPr/>
          </p:nvSpPr>
          <p:spPr>
            <a:xfrm>
              <a:off x="8966" y="5672"/>
              <a:ext cx="318" cy="318"/>
            </a:xfrm>
            <a:prstGeom prst="ellipse">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6" name="椭圆 45"/>
            <p:cNvSpPr/>
            <p:nvPr/>
          </p:nvSpPr>
          <p:spPr>
            <a:xfrm>
              <a:off x="3988" y="6624"/>
              <a:ext cx="318" cy="318"/>
            </a:xfrm>
            <a:prstGeom prst="ellipse">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7" name="椭圆 46"/>
            <p:cNvSpPr/>
            <p:nvPr/>
          </p:nvSpPr>
          <p:spPr>
            <a:xfrm>
              <a:off x="13373" y="4920"/>
              <a:ext cx="318" cy="318"/>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49" name="等腰三角形 48"/>
            <p:cNvSpPr/>
            <p:nvPr/>
          </p:nvSpPr>
          <p:spPr>
            <a:xfrm rot="3000000">
              <a:off x="18215" y="1341"/>
              <a:ext cx="287" cy="287"/>
            </a:xfrm>
            <a:prstGeom prst="triangl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4" name="组合 3"/>
            <p:cNvGrpSpPr/>
            <p:nvPr/>
          </p:nvGrpSpPr>
          <p:grpSpPr>
            <a:xfrm>
              <a:off x="6112" y="4376"/>
              <a:ext cx="1138" cy="1138"/>
              <a:chOff x="6112" y="4376"/>
              <a:chExt cx="1138" cy="1138"/>
            </a:xfrm>
          </p:grpSpPr>
          <p:sp>
            <p:nvSpPr>
              <p:cNvPr id="40" name="菱形 39"/>
              <p:cNvSpPr/>
              <p:nvPr/>
            </p:nvSpPr>
            <p:spPr>
              <a:xfrm>
                <a:off x="6112" y="4376"/>
                <a:ext cx="1138" cy="1138"/>
              </a:xfrm>
              <a:prstGeom prst="diamond">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65" name="文本框 64"/>
              <p:cNvSpPr txBox="1"/>
              <p:nvPr/>
            </p:nvSpPr>
            <p:spPr>
              <a:xfrm>
                <a:off x="6189" y="4583"/>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01</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3" name="组合 52"/>
            <p:cNvGrpSpPr/>
            <p:nvPr/>
          </p:nvGrpSpPr>
          <p:grpSpPr>
            <a:xfrm>
              <a:off x="10814" y="3782"/>
              <a:ext cx="1138" cy="1138"/>
              <a:chOff x="10814" y="3782"/>
              <a:chExt cx="1138" cy="1138"/>
            </a:xfrm>
          </p:grpSpPr>
          <p:sp>
            <p:nvSpPr>
              <p:cNvPr id="42" name="菱形 41"/>
              <p:cNvSpPr/>
              <p:nvPr/>
            </p:nvSpPr>
            <p:spPr>
              <a:xfrm>
                <a:off x="10814" y="3782"/>
                <a:ext cx="1138" cy="1138"/>
              </a:xfrm>
              <a:prstGeom prst="diamond">
                <a:avLst/>
              </a:prstGeom>
              <a:solidFill>
                <a:srgbClr val="60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0" name="文本框 49"/>
              <p:cNvSpPr txBox="1"/>
              <p:nvPr/>
            </p:nvSpPr>
            <p:spPr>
              <a:xfrm>
                <a:off x="10891" y="3989"/>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02</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2" name="组合 51"/>
            <p:cNvGrpSpPr/>
            <p:nvPr/>
          </p:nvGrpSpPr>
          <p:grpSpPr>
            <a:xfrm>
              <a:off x="14945" y="2733"/>
              <a:ext cx="1138" cy="1138"/>
              <a:chOff x="14868" y="2777"/>
              <a:chExt cx="1138" cy="1138"/>
            </a:xfrm>
          </p:grpSpPr>
          <p:sp>
            <p:nvSpPr>
              <p:cNvPr id="44" name="菱形 43"/>
              <p:cNvSpPr/>
              <p:nvPr/>
            </p:nvSpPr>
            <p:spPr>
              <a:xfrm>
                <a:off x="14868" y="2777"/>
                <a:ext cx="1138" cy="1138"/>
              </a:xfrm>
              <a:prstGeom prst="diamond">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51" name="文本框 50"/>
              <p:cNvSpPr txBox="1"/>
              <p:nvPr/>
            </p:nvSpPr>
            <p:spPr>
              <a:xfrm>
                <a:off x="14945" y="2984"/>
                <a:ext cx="984" cy="674"/>
              </a:xfrm>
              <a:prstGeom prst="rect">
                <a:avLst/>
              </a:prstGeom>
              <a:noFill/>
            </p:spPr>
            <p:txBody>
              <a:bodyPr wrap="square" rtlCol="0">
                <a:spAutoFit/>
              </a:bodyPr>
              <a:lstStyle/>
              <a:p>
                <a:pPr lvl="0" algn="ctr">
                  <a:lnSpc>
                    <a:spcPct val="120000"/>
                  </a:lnSpc>
                  <a:spcBef>
                    <a:spcPct val="0"/>
                  </a:spcBef>
                  <a:spcAft>
                    <a:spcPct val="0"/>
                  </a:spcAft>
                  <a:buClrTx/>
                  <a:buSzTx/>
                  <a:buFontTx/>
                </a:pPr>
                <a:r>
                  <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rPr>
                  <a:t>03</a:t>
                </a:r>
                <a:endParaRPr lang="en-US" sz="2000" dirty="0">
                  <a:solidFill>
                    <a:schemeClr val="bg1"/>
                  </a:solidFill>
                  <a:latin typeface="微软雅黑" panose="020B0503020204020204" pitchFamily="34" charset="-122"/>
                  <a:ea typeface="微软雅黑" panose="020B0503020204020204" pitchFamily="34" charset="-122"/>
                  <a:cs typeface="Lucida Casual Regular" panose="02010600010101010101" charset="-122"/>
                  <a:sym typeface="+mn-ea"/>
                </a:endParaRPr>
              </a:p>
            </p:txBody>
          </p:sp>
        </p:grpSp>
        <p:grpSp>
          <p:nvGrpSpPr>
            <p:cNvPr id="57" name="组合 56"/>
            <p:cNvGrpSpPr/>
            <p:nvPr/>
          </p:nvGrpSpPr>
          <p:grpSpPr>
            <a:xfrm>
              <a:off x="5189" y="6165"/>
              <a:ext cx="2984" cy="2471"/>
              <a:chOff x="5190" y="6314"/>
              <a:chExt cx="2984" cy="2471"/>
            </a:xfrm>
          </p:grpSpPr>
          <p:sp>
            <p:nvSpPr>
              <p:cNvPr id="55" name="文本框 54"/>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56" name="文本框 55"/>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58" name="组合 57"/>
            <p:cNvGrpSpPr/>
            <p:nvPr/>
          </p:nvGrpSpPr>
          <p:grpSpPr>
            <a:xfrm>
              <a:off x="9891" y="5537"/>
              <a:ext cx="2984" cy="2471"/>
              <a:chOff x="5190" y="6314"/>
              <a:chExt cx="2984" cy="2471"/>
            </a:xfrm>
          </p:grpSpPr>
          <p:sp>
            <p:nvSpPr>
              <p:cNvPr id="59" name="文本框 58"/>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60" name="文本框 59"/>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61" name="组合 60"/>
            <p:cNvGrpSpPr/>
            <p:nvPr/>
          </p:nvGrpSpPr>
          <p:grpSpPr>
            <a:xfrm>
              <a:off x="14022" y="4583"/>
              <a:ext cx="2984" cy="2471"/>
              <a:chOff x="5190" y="6314"/>
              <a:chExt cx="2984" cy="2471"/>
            </a:xfrm>
          </p:grpSpPr>
          <p:sp>
            <p:nvSpPr>
              <p:cNvPr id="62" name="文本框 61"/>
              <p:cNvSpPr txBox="1"/>
              <p:nvPr/>
            </p:nvSpPr>
            <p:spPr>
              <a:xfrm>
                <a:off x="5190" y="7115"/>
                <a:ext cx="2984" cy="1670"/>
              </a:xfrm>
              <a:prstGeom prst="rect">
                <a:avLst/>
              </a:prstGeom>
              <a:noFill/>
            </p:spPr>
            <p:txBody>
              <a:bodyPr wrap="square" rtlCol="0">
                <a:spAutoFit/>
              </a:bodyPr>
              <a:lstStyle/>
              <a:p>
                <a:pPr>
                  <a:lnSpc>
                    <a:spcPct val="150000"/>
                  </a:lnSpc>
                  <a:spcBef>
                    <a:spcPct val="0"/>
                  </a:spcBef>
                  <a:spcAft>
                    <a:spcPct val="0"/>
                  </a:spcAft>
                </a:pPr>
                <a:r>
                  <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单击这里可编辑内容，需复制粘贴内容进来</a:t>
                </a:r>
                <a:endParaRPr lang="zh-CN" altLang="en-US" sz="14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sp>
            <p:nvSpPr>
              <p:cNvPr id="63" name="文本框 62"/>
              <p:cNvSpPr txBox="1"/>
              <p:nvPr/>
            </p:nvSpPr>
            <p:spPr>
              <a:xfrm>
                <a:off x="5493" y="6314"/>
                <a:ext cx="2377" cy="628"/>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请输入标题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2" name="组合 11"/>
          <p:cNvGrpSpPr/>
          <p:nvPr/>
        </p:nvGrpSpPr>
        <p:grpSpPr>
          <a:xfrm>
            <a:off x="1156335" y="2035175"/>
            <a:ext cx="10023475" cy="3431540"/>
            <a:chOff x="1737" y="3517"/>
            <a:chExt cx="15785" cy="5404"/>
          </a:xfrm>
        </p:grpSpPr>
        <p:sp>
          <p:nvSpPr>
            <p:cNvPr id="2" name="形状"/>
            <p:cNvSpPr/>
            <p:nvPr>
              <p:custDataLst>
                <p:tags r:id="rId1"/>
              </p:custDataLst>
            </p:nvPr>
          </p:nvSpPr>
          <p:spPr>
            <a:xfrm>
              <a:off x="6495" y="6488"/>
              <a:ext cx="5369" cy="2272"/>
            </a:xfrm>
            <a:custGeom>
              <a:avLst/>
              <a:gdLst/>
              <a:ahLst/>
              <a:cxnLst>
                <a:cxn ang="0">
                  <a:pos x="wd2" y="hd2"/>
                </a:cxn>
                <a:cxn ang="5400000">
                  <a:pos x="wd2" y="hd2"/>
                </a:cxn>
                <a:cxn ang="10800000">
                  <a:pos x="wd2" y="hd2"/>
                </a:cxn>
                <a:cxn ang="16200000">
                  <a:pos x="wd2" y="hd2"/>
                </a:cxn>
              </a:cxnLst>
              <a:rect l="0" t="0" r="r" b="b"/>
              <a:pathLst>
                <a:path w="21600" h="21600" extrusionOk="0">
                  <a:moveTo>
                    <a:pt x="19955" y="0"/>
                  </a:moveTo>
                  <a:lnTo>
                    <a:pt x="1612" y="13247"/>
                  </a:lnTo>
                  <a:lnTo>
                    <a:pt x="0" y="21600"/>
                  </a:lnTo>
                  <a:lnTo>
                    <a:pt x="21600" y="8353"/>
                  </a:lnTo>
                  <a:lnTo>
                    <a:pt x="19955"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3" name="形状"/>
            <p:cNvSpPr/>
            <p:nvPr>
              <p:custDataLst>
                <p:tags r:id="rId2"/>
              </p:custDataLst>
            </p:nvPr>
          </p:nvSpPr>
          <p:spPr>
            <a:xfrm>
              <a:off x="7131" y="5096"/>
              <a:ext cx="4092" cy="2270"/>
            </a:xfrm>
            <a:custGeom>
              <a:avLst/>
              <a:gdLst/>
              <a:ahLst/>
              <a:cxnLst>
                <a:cxn ang="0">
                  <a:pos x="wd2" y="hd2"/>
                </a:cxn>
                <a:cxn ang="5400000">
                  <a:pos x="wd2" y="hd2"/>
                </a:cxn>
                <a:cxn ang="10800000">
                  <a:pos x="wd2" y="hd2"/>
                </a:cxn>
                <a:cxn ang="16200000">
                  <a:pos x="wd2" y="hd2"/>
                </a:cxn>
              </a:cxnLst>
              <a:rect l="0" t="0" r="r" b="b"/>
              <a:pathLst>
                <a:path w="21600" h="21600" extrusionOk="0">
                  <a:moveTo>
                    <a:pt x="19486" y="0"/>
                  </a:moveTo>
                  <a:lnTo>
                    <a:pt x="2129" y="13239"/>
                  </a:lnTo>
                  <a:lnTo>
                    <a:pt x="0" y="21600"/>
                  </a:lnTo>
                  <a:lnTo>
                    <a:pt x="21600" y="8339"/>
                  </a:lnTo>
                  <a:lnTo>
                    <a:pt x="19486"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6" name="形状"/>
            <p:cNvSpPr/>
            <p:nvPr>
              <p:custDataLst>
                <p:tags r:id="rId3"/>
              </p:custDataLst>
            </p:nvPr>
          </p:nvSpPr>
          <p:spPr>
            <a:xfrm>
              <a:off x="7771" y="3689"/>
              <a:ext cx="2815" cy="2282"/>
            </a:xfrm>
            <a:custGeom>
              <a:avLst/>
              <a:gdLst/>
              <a:ahLst/>
              <a:cxnLst>
                <a:cxn ang="0">
                  <a:pos x="wd2" y="hd2"/>
                </a:cxn>
                <a:cxn ang="5400000">
                  <a:pos x="wd2" y="hd2"/>
                </a:cxn>
                <a:cxn ang="10800000">
                  <a:pos x="wd2" y="hd2"/>
                </a:cxn>
                <a:cxn ang="16200000">
                  <a:pos x="wd2" y="hd2"/>
                </a:cxn>
              </a:cxnLst>
              <a:rect l="0" t="0" r="r" b="b"/>
              <a:pathLst>
                <a:path w="21600" h="21600" extrusionOk="0">
                  <a:moveTo>
                    <a:pt x="18462" y="0"/>
                  </a:moveTo>
                  <a:lnTo>
                    <a:pt x="3095" y="13304"/>
                  </a:lnTo>
                  <a:lnTo>
                    <a:pt x="0" y="21600"/>
                  </a:lnTo>
                  <a:lnTo>
                    <a:pt x="21600" y="8430"/>
                  </a:lnTo>
                  <a:lnTo>
                    <a:pt x="18462" y="0"/>
                  </a:lnTo>
                  <a:close/>
                </a:path>
              </a:pathLst>
            </a:custGeom>
            <a:solidFill>
              <a:srgbClr val="3D5382"/>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7" name="形状"/>
            <p:cNvSpPr/>
            <p:nvPr>
              <p:custDataLst>
                <p:tags r:id="rId4"/>
              </p:custDataLst>
            </p:nvPr>
          </p:nvSpPr>
          <p:spPr>
            <a:xfrm>
              <a:off x="6495" y="7880"/>
              <a:ext cx="6003" cy="8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149" y="0"/>
                  </a:lnTo>
                  <a:lnTo>
                    <a:pt x="1441"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9" name="形状"/>
            <p:cNvSpPr/>
            <p:nvPr>
              <p:custDataLst>
                <p:tags r:id="rId5"/>
              </p:custDataLst>
            </p:nvPr>
          </p:nvSpPr>
          <p:spPr>
            <a:xfrm>
              <a:off x="7131" y="6488"/>
              <a:ext cx="4732" cy="878"/>
            </a:xfrm>
            <a:custGeom>
              <a:avLst/>
              <a:gdLst/>
              <a:ahLst/>
              <a:cxnLst>
                <a:cxn ang="0">
                  <a:pos x="wd2" y="hd2"/>
                </a:cxn>
                <a:cxn ang="5400000">
                  <a:pos x="wd2" y="hd2"/>
                </a:cxn>
                <a:cxn ang="10800000">
                  <a:pos x="wd2" y="hd2"/>
                </a:cxn>
                <a:cxn ang="16200000">
                  <a:pos x="wd2" y="hd2"/>
                </a:cxn>
              </a:cxnLst>
              <a:rect l="0" t="0" r="r" b="b"/>
              <a:pathLst>
                <a:path w="21600" h="21600" extrusionOk="0">
                  <a:moveTo>
                    <a:pt x="1841" y="0"/>
                  </a:moveTo>
                  <a:lnTo>
                    <a:pt x="0" y="21600"/>
                  </a:lnTo>
                  <a:lnTo>
                    <a:pt x="21600" y="21600"/>
                  </a:lnTo>
                  <a:lnTo>
                    <a:pt x="19733" y="0"/>
                  </a:lnTo>
                  <a:lnTo>
                    <a:pt x="1841"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0" name="形状"/>
            <p:cNvSpPr/>
            <p:nvPr>
              <p:custDataLst>
                <p:tags r:id="rId6"/>
              </p:custDataLst>
            </p:nvPr>
          </p:nvSpPr>
          <p:spPr>
            <a:xfrm>
              <a:off x="8411" y="3689"/>
              <a:ext cx="2175" cy="8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40" y="0"/>
                  </a:lnTo>
                  <a:lnTo>
                    <a:pt x="4060" y="0"/>
                  </a:lnTo>
                  <a:lnTo>
                    <a:pt x="0" y="21600"/>
                  </a:lnTo>
                  <a:lnTo>
                    <a:pt x="21600" y="2160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sp>
          <p:nvSpPr>
            <p:cNvPr id="11" name="形状"/>
            <p:cNvSpPr/>
            <p:nvPr>
              <p:custDataLst>
                <p:tags r:id="rId7"/>
              </p:custDataLst>
            </p:nvPr>
          </p:nvSpPr>
          <p:spPr>
            <a:xfrm>
              <a:off x="7771" y="5096"/>
              <a:ext cx="3452" cy="877"/>
            </a:xfrm>
            <a:custGeom>
              <a:avLst/>
              <a:gdLst/>
              <a:ahLst/>
              <a:cxnLst>
                <a:cxn ang="0">
                  <a:pos x="wd2" y="hd2"/>
                </a:cxn>
                <a:cxn ang="5400000">
                  <a:pos x="wd2" y="hd2"/>
                </a:cxn>
                <a:cxn ang="10800000">
                  <a:pos x="wd2" y="hd2"/>
                </a:cxn>
                <a:cxn ang="16200000">
                  <a:pos x="wd2" y="hd2"/>
                </a:cxn>
              </a:cxnLst>
              <a:rect l="0" t="0" r="r" b="b"/>
              <a:pathLst>
                <a:path w="21600" h="21600" extrusionOk="0">
                  <a:moveTo>
                    <a:pt x="2524" y="0"/>
                  </a:moveTo>
                  <a:lnTo>
                    <a:pt x="0" y="21600"/>
                  </a:lnTo>
                  <a:lnTo>
                    <a:pt x="21600" y="21600"/>
                  </a:lnTo>
                  <a:lnTo>
                    <a:pt x="19094" y="0"/>
                  </a:lnTo>
                  <a:lnTo>
                    <a:pt x="2524" y="0"/>
                  </a:lnTo>
                  <a:close/>
                </a:path>
              </a:pathLst>
            </a:custGeom>
            <a:solidFill>
              <a:srgbClr val="D1CDE7"/>
            </a:solidFill>
            <a:ln w="12700">
              <a:miter lim="400000"/>
            </a:ln>
          </p:spPr>
          <p:txBody>
            <a:bodyPr tIns="45720" bIns="45720">
              <a:normAutofit/>
            </a:bodyPr>
            <a:lstStyle/>
            <a:p>
              <a:pPr>
                <a:lnSpc>
                  <a:spcPct val="120000"/>
                </a:lnSpc>
              </a:pPr>
              <a:endParaRPr sz="900">
                <a:latin typeface="Lucida Casual Regular" panose="02010600010101010101" charset="-122"/>
                <a:ea typeface="Lucida Casual Regular" panose="02010600010101010101" charset="-122"/>
                <a:cs typeface="Lucida Casual Regular" panose="02010600010101010101" charset="-122"/>
              </a:endParaRPr>
            </a:p>
          </p:txBody>
        </p:sp>
        <p:grpSp>
          <p:nvGrpSpPr>
            <p:cNvPr id="34" name="组合 33"/>
            <p:cNvGrpSpPr/>
            <p:nvPr/>
          </p:nvGrpSpPr>
          <p:grpSpPr>
            <a:xfrm>
              <a:off x="2670" y="3517"/>
              <a:ext cx="5584" cy="1264"/>
              <a:chOff x="2831" y="3577"/>
              <a:chExt cx="5584" cy="1264"/>
            </a:xfrm>
          </p:grpSpPr>
          <p:grpSp>
            <p:nvGrpSpPr>
              <p:cNvPr id="13" name="组合 12"/>
              <p:cNvGrpSpPr/>
              <p:nvPr/>
            </p:nvGrpSpPr>
            <p:grpSpPr>
              <a:xfrm>
                <a:off x="2831" y="3577"/>
                <a:ext cx="3552" cy="1264"/>
                <a:chOff x="2689" y="3454"/>
                <a:chExt cx="3552" cy="1264"/>
              </a:xfrm>
            </p:grpSpPr>
            <p:sp>
              <p:nvSpPr>
                <p:cNvPr id="48" name="文本框 47"/>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14" name="文本框 13"/>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15" name="组合 14"/>
              <p:cNvGrpSpPr/>
              <p:nvPr/>
            </p:nvGrpSpPr>
            <p:grpSpPr>
              <a:xfrm>
                <a:off x="6690" y="4053"/>
                <a:ext cx="1725" cy="188"/>
                <a:chOff x="6690" y="4053"/>
                <a:chExt cx="1725" cy="188"/>
              </a:xfrm>
            </p:grpSpPr>
            <p:cxnSp>
              <p:nvCxnSpPr>
                <p:cNvPr id="16" name="直接连接符 1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5" name="组合 34"/>
            <p:cNvGrpSpPr/>
            <p:nvPr/>
          </p:nvGrpSpPr>
          <p:grpSpPr>
            <a:xfrm>
              <a:off x="1737" y="6357"/>
              <a:ext cx="5584" cy="1264"/>
              <a:chOff x="2831" y="3577"/>
              <a:chExt cx="5584" cy="1264"/>
            </a:xfrm>
          </p:grpSpPr>
          <p:grpSp>
            <p:nvGrpSpPr>
              <p:cNvPr id="36" name="组合 35"/>
              <p:cNvGrpSpPr/>
              <p:nvPr/>
            </p:nvGrpSpPr>
            <p:grpSpPr>
              <a:xfrm>
                <a:off x="2831" y="3577"/>
                <a:ext cx="3552" cy="1264"/>
                <a:chOff x="2689" y="3454"/>
                <a:chExt cx="3552" cy="1264"/>
              </a:xfrm>
            </p:grpSpPr>
            <p:sp>
              <p:nvSpPr>
                <p:cNvPr id="37" name="文本框 36"/>
                <p:cNvSpPr txBox="1"/>
                <p:nvPr/>
              </p:nvSpPr>
              <p:spPr>
                <a:xfrm>
                  <a:off x="3622" y="3454"/>
                  <a:ext cx="2619" cy="628"/>
                </a:xfrm>
                <a:prstGeom prst="rect">
                  <a:avLst/>
                </a:prstGeom>
                <a:noFill/>
              </p:spPr>
              <p:txBody>
                <a:bodyPr wrap="square" rtlCol="0">
                  <a:spAutoFit/>
                </a:bodyPr>
                <a:lstStyle/>
                <a:p>
                  <a:pPr lvl="0" algn="r">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8" name="文本框 37"/>
                <p:cNvSpPr txBox="1"/>
                <p:nvPr/>
              </p:nvSpPr>
              <p:spPr>
                <a:xfrm>
                  <a:off x="2689" y="4124"/>
                  <a:ext cx="3552" cy="594"/>
                </a:xfrm>
                <a:prstGeom prst="rect">
                  <a:avLst/>
                </a:prstGeom>
                <a:noFill/>
              </p:spPr>
              <p:txBody>
                <a:bodyPr wrap="square" rtlCol="0">
                  <a:spAutoFit/>
                </a:bodyPr>
                <a:lstStyle/>
                <a:p>
                  <a:pPr algn="r">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9" name="组合 38"/>
              <p:cNvGrpSpPr/>
              <p:nvPr/>
            </p:nvGrpSpPr>
            <p:grpSpPr>
              <a:xfrm>
                <a:off x="6690" y="4053"/>
                <a:ext cx="1725" cy="188"/>
                <a:chOff x="6690" y="4053"/>
                <a:chExt cx="1725" cy="188"/>
              </a:xfrm>
            </p:grpSpPr>
            <p:cxnSp>
              <p:nvCxnSpPr>
                <p:cNvPr id="17" name="直接连接符 16"/>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18" name="组合 17"/>
            <p:cNvGrpSpPr/>
            <p:nvPr/>
          </p:nvGrpSpPr>
          <p:grpSpPr>
            <a:xfrm flipH="1">
              <a:off x="11222" y="4871"/>
              <a:ext cx="5385" cy="1279"/>
              <a:chOff x="3030" y="3614"/>
              <a:chExt cx="5385" cy="1279"/>
            </a:xfrm>
          </p:grpSpPr>
          <p:grpSp>
            <p:nvGrpSpPr>
              <p:cNvPr id="43" name="组合 42"/>
              <p:cNvGrpSpPr/>
              <p:nvPr/>
            </p:nvGrpSpPr>
            <p:grpSpPr>
              <a:xfrm>
                <a:off x="3030" y="3614"/>
                <a:ext cx="3552" cy="1279"/>
                <a:chOff x="2888" y="3491"/>
                <a:chExt cx="3552" cy="1279"/>
              </a:xfrm>
            </p:grpSpPr>
            <p:sp>
              <p:nvSpPr>
                <p:cNvPr id="19" name="文本框 18"/>
                <p:cNvSpPr txBox="1"/>
                <p:nvPr/>
              </p:nvSpPr>
              <p:spPr>
                <a:xfrm>
                  <a:off x="3811"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20" name="文本框 19"/>
                <p:cNvSpPr txBox="1"/>
                <p:nvPr/>
              </p:nvSpPr>
              <p:spPr>
                <a:xfrm>
                  <a:off x="2888" y="4176"/>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1" name="组合 20"/>
              <p:cNvGrpSpPr/>
              <p:nvPr/>
            </p:nvGrpSpPr>
            <p:grpSpPr>
              <a:xfrm>
                <a:off x="6690" y="4053"/>
                <a:ext cx="1725" cy="188"/>
                <a:chOff x="6690" y="4053"/>
                <a:chExt cx="1725" cy="188"/>
              </a:xfrm>
            </p:grpSpPr>
            <p:cxnSp>
              <p:nvCxnSpPr>
                <p:cNvPr id="22" name="直接连接符 21"/>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30" name="组合 29"/>
            <p:cNvGrpSpPr/>
            <p:nvPr/>
          </p:nvGrpSpPr>
          <p:grpSpPr>
            <a:xfrm flipH="1">
              <a:off x="12245" y="7657"/>
              <a:ext cx="5277" cy="1264"/>
              <a:chOff x="3138" y="3614"/>
              <a:chExt cx="5277" cy="1264"/>
            </a:xfrm>
          </p:grpSpPr>
          <p:grpSp>
            <p:nvGrpSpPr>
              <p:cNvPr id="31" name="组合 30"/>
              <p:cNvGrpSpPr/>
              <p:nvPr/>
            </p:nvGrpSpPr>
            <p:grpSpPr>
              <a:xfrm>
                <a:off x="3138" y="3614"/>
                <a:ext cx="3552" cy="1264"/>
                <a:chOff x="2996" y="3491"/>
                <a:chExt cx="3552" cy="1264"/>
              </a:xfrm>
            </p:grpSpPr>
            <p:sp>
              <p:nvSpPr>
                <p:cNvPr id="32" name="文本框 31"/>
                <p:cNvSpPr txBox="1"/>
                <p:nvPr/>
              </p:nvSpPr>
              <p:spPr>
                <a:xfrm>
                  <a:off x="3929" y="3491"/>
                  <a:ext cx="2619" cy="628"/>
                </a:xfrm>
                <a:prstGeom prst="rect">
                  <a:avLst/>
                </a:prstGeom>
                <a:noFill/>
              </p:spPr>
              <p:txBody>
                <a:bodyPr wrap="square" rtlCol="0">
                  <a:spAutoFit/>
                </a:bodyPr>
                <a:lstStyle/>
                <a:p>
                  <a:pPr lvl="0" algn="l">
                    <a:buClrTx/>
                    <a:buSzTx/>
                    <a:buFontTx/>
                  </a:pPr>
                  <a:r>
                    <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rPr>
                    <a:t>请输入标题</a:t>
                  </a:r>
                  <a:endParaRPr lang="zh-CN" altLang="en-US" sz="2000" spc="2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sym typeface="+mn-ea"/>
                  </a:endParaRPr>
                </a:p>
              </p:txBody>
            </p:sp>
            <p:sp>
              <p:nvSpPr>
                <p:cNvPr id="33" name="文本框 32"/>
                <p:cNvSpPr txBox="1"/>
                <p:nvPr/>
              </p:nvSpPr>
              <p:spPr>
                <a:xfrm>
                  <a:off x="2996" y="4161"/>
                  <a:ext cx="3552" cy="594"/>
                </a:xfrm>
                <a:prstGeom prst="rect">
                  <a:avLst/>
                </a:prstGeom>
                <a:noFill/>
              </p:spPr>
              <p:txBody>
                <a:bodyPr wrap="square" rtlCol="0">
                  <a:spAutoFit/>
                </a:bodyPr>
                <a:lstStyle/>
                <a:p>
                  <a:pPr algn="l">
                    <a:lnSpc>
                      <a:spcPct val="150000"/>
                    </a:lnSpc>
                  </a:pPr>
                  <a:r>
                    <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rPr>
                    <a:t>单击这里可编辑内容</a:t>
                  </a:r>
                  <a:endParaRPr lang="zh-CN" altLang="en-US" sz="1400" spc="400" dirty="0">
                    <a:solidFill>
                      <a:schemeClr val="tx1">
                        <a:lumMod val="75000"/>
                        <a:lumOff val="25000"/>
                      </a:schemeClr>
                    </a:solidFill>
                    <a:uFillTx/>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54" name="组合 53"/>
              <p:cNvGrpSpPr/>
              <p:nvPr/>
            </p:nvGrpSpPr>
            <p:grpSpPr>
              <a:xfrm>
                <a:off x="6690" y="4053"/>
                <a:ext cx="1725" cy="188"/>
                <a:chOff x="6690" y="4053"/>
                <a:chExt cx="1725" cy="188"/>
              </a:xfrm>
            </p:grpSpPr>
            <p:cxnSp>
              <p:nvCxnSpPr>
                <p:cNvPr id="66" name="直接连接符 65"/>
                <p:cNvCxnSpPr/>
                <p:nvPr/>
              </p:nvCxnSpPr>
              <p:spPr>
                <a:xfrm>
                  <a:off x="6879" y="4147"/>
                  <a:ext cx="1537" cy="0"/>
                </a:xfrm>
                <a:prstGeom prst="line">
                  <a:avLst/>
                </a:prstGeom>
                <a:ln w="25400">
                  <a:solidFill>
                    <a:srgbClr val="3D5382"/>
                  </a:solidFill>
                  <a:prstDash val="dash"/>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6690" y="4053"/>
                  <a:ext cx="189" cy="189"/>
                </a:xfrm>
                <a:prstGeom prst="ellipse">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grpSp>
          <p:nvGrpSpPr>
            <p:cNvPr id="69" name="组合 68"/>
            <p:cNvGrpSpPr/>
            <p:nvPr/>
          </p:nvGrpSpPr>
          <p:grpSpPr>
            <a:xfrm>
              <a:off x="9245" y="3820"/>
              <a:ext cx="508" cy="4723"/>
              <a:chOff x="9313" y="4039"/>
              <a:chExt cx="408" cy="3793"/>
            </a:xfrm>
            <a:solidFill>
              <a:schemeClr val="bg1"/>
            </a:solidFill>
          </p:grpSpPr>
          <p:pic>
            <p:nvPicPr>
              <p:cNvPr id="68" name="图片 67" descr="灵感"/>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1" y="5183"/>
                <a:ext cx="352" cy="438"/>
              </a:xfrm>
              <a:prstGeom prst="rect">
                <a:avLst/>
              </a:prstGeom>
            </p:spPr>
          </p:pic>
          <p:pic>
            <p:nvPicPr>
              <p:cNvPr id="70" name="图片 69" descr="收藏"/>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22" y="6345"/>
                <a:ext cx="390" cy="380"/>
              </a:xfrm>
              <a:prstGeom prst="rect">
                <a:avLst/>
              </a:prstGeom>
            </p:spPr>
          </p:pic>
          <p:pic>
            <p:nvPicPr>
              <p:cNvPr id="71" name="图片 70" descr="正确"/>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3" y="7452"/>
                <a:ext cx="408" cy="380"/>
              </a:xfrm>
              <a:prstGeom prst="rect">
                <a:avLst/>
              </a:prstGeom>
            </p:spPr>
          </p:pic>
          <p:pic>
            <p:nvPicPr>
              <p:cNvPr id="72" name="图片 71" descr="定位"/>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31" y="4039"/>
                <a:ext cx="371" cy="447"/>
              </a:xfrm>
              <a:prstGeom prst="rect">
                <a:avLst/>
              </a:prstGeom>
            </p:spPr>
          </p:pic>
        </p:gr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147" name="组合 146"/>
          <p:cNvGrpSpPr/>
          <p:nvPr/>
        </p:nvGrpSpPr>
        <p:grpSpPr>
          <a:xfrm>
            <a:off x="3951710" y="1135869"/>
            <a:ext cx="4198945" cy="3642792"/>
            <a:chOff x="3373837" y="1335599"/>
            <a:chExt cx="5396929" cy="4682103"/>
          </a:xfrm>
        </p:grpSpPr>
        <p:sp>
          <p:nvSpPr>
            <p:cNvPr id="4" name="圆: 空心 27"/>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圆: 空心 28"/>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40" name="椭圆 39"/>
            <p:cNvSpPr/>
            <p:nvPr/>
          </p:nvSpPr>
          <p:spPr>
            <a:xfrm>
              <a:off x="3373837" y="331090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2" name="椭圆 41"/>
            <p:cNvSpPr/>
            <p:nvPr/>
          </p:nvSpPr>
          <p:spPr>
            <a:xfrm>
              <a:off x="7052275" y="1380354"/>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44" name="椭圆 43"/>
            <p:cNvSpPr/>
            <p:nvPr/>
          </p:nvSpPr>
          <p:spPr>
            <a:xfrm>
              <a:off x="7052275" y="5241966"/>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3" name="椭圆 142"/>
            <p:cNvSpPr/>
            <p:nvPr/>
          </p:nvSpPr>
          <p:spPr>
            <a:xfrm>
              <a:off x="4234877" y="1381029"/>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4" name="椭圆 143"/>
            <p:cNvSpPr/>
            <p:nvPr/>
          </p:nvSpPr>
          <p:spPr>
            <a:xfrm>
              <a:off x="4309965" y="524206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endParaRPr lang="en-US" b="1" kern="0" dirty="0">
                <a:solidFill>
                  <a:srgbClr val="FFFFFF"/>
                </a:solidFill>
                <a:latin typeface="微软雅黑" panose="020B0503020204020204" pitchFamily="34" charset="-122"/>
                <a:ea typeface="微软雅黑" panose="020B0503020204020204" pitchFamily="34" charset="-122"/>
              </a:endParaRPr>
            </a:p>
          </p:txBody>
        </p:sp>
        <p:sp>
          <p:nvSpPr>
            <p:cNvPr id="146" name="椭圆 145"/>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endParaRPr lang="en-US" b="1" kern="0" dirty="0">
                <a:solidFill>
                  <a:srgbClr val="FFFFFF"/>
                </a:solidFill>
                <a:latin typeface="微软雅黑" panose="020B0503020204020204" pitchFamily="34" charset="-122"/>
                <a:ea typeface="微软雅黑" panose="020B0503020204020204" pitchFamily="34" charset="-122"/>
              </a:endParaRPr>
            </a:p>
          </p:txBody>
        </p:sp>
      </p:grpSp>
      <p:sp>
        <p:nvSpPr>
          <p:cNvPr id="45" name="文本框 44"/>
          <p:cNvSpPr txBox="1"/>
          <p:nvPr/>
        </p:nvSpPr>
        <p:spPr>
          <a:xfrm>
            <a:off x="2496820" y="1295400"/>
            <a:ext cx="2081530" cy="368300"/>
          </a:xfrm>
          <a:prstGeom prst="rect">
            <a:avLst/>
          </a:prstGeom>
          <a:noFill/>
        </p:spPr>
        <p:txBody>
          <a:bodyPr wrap="square" rtlCol="0">
            <a:spAutoFit/>
          </a:bodyPr>
          <a:lstStyle/>
          <a:p>
            <a:pPr algn="r"/>
            <a:r>
              <a:rPr lang="en-US" altLang="zh-CN" b="1" dirty="0"/>
              <a:t>微架构设计</a:t>
            </a:r>
            <a:endParaRPr lang="en-US" altLang="zh-CN" b="1" dirty="0"/>
          </a:p>
        </p:txBody>
      </p:sp>
      <p:sp>
        <p:nvSpPr>
          <p:cNvPr id="46" name="文本框 45"/>
          <p:cNvSpPr txBox="1"/>
          <p:nvPr/>
        </p:nvSpPr>
        <p:spPr>
          <a:xfrm>
            <a:off x="7461752" y="1245561"/>
            <a:ext cx="2349713" cy="368300"/>
          </a:xfrm>
          <a:prstGeom prst="rect">
            <a:avLst/>
          </a:prstGeom>
          <a:noFill/>
        </p:spPr>
        <p:txBody>
          <a:bodyPr wrap="square" rtlCol="0">
            <a:spAutoFit/>
          </a:bodyPr>
          <a:lstStyle/>
          <a:p>
            <a:r>
              <a:rPr lang="en-US" altLang="zh-CN" b="1" dirty="0"/>
              <a:t>流水线深度与设计</a:t>
            </a:r>
            <a:endParaRPr lang="en-US" altLang="zh-CN" b="1" dirty="0"/>
          </a:p>
        </p:txBody>
      </p:sp>
      <p:sp>
        <p:nvSpPr>
          <p:cNvPr id="47" name="文本框 46"/>
          <p:cNvSpPr txBox="1"/>
          <p:nvPr/>
        </p:nvSpPr>
        <p:spPr>
          <a:xfrm>
            <a:off x="8150654" y="2772599"/>
            <a:ext cx="3099487" cy="368300"/>
          </a:xfrm>
          <a:prstGeom prst="rect">
            <a:avLst/>
          </a:prstGeom>
          <a:noFill/>
        </p:spPr>
        <p:txBody>
          <a:bodyPr wrap="square" rtlCol="0">
            <a:spAutoFit/>
          </a:bodyPr>
          <a:lstStyle/>
          <a:p>
            <a:r>
              <a:rPr lang="en-US" altLang="zh-CN" b="1" dirty="0"/>
              <a:t>缓存层次结构</a:t>
            </a:r>
            <a:endParaRPr lang="en-US" altLang="zh-CN" b="1" dirty="0"/>
          </a:p>
        </p:txBody>
      </p:sp>
      <p:sp>
        <p:nvSpPr>
          <p:cNvPr id="49" name="文本框 48"/>
          <p:cNvSpPr txBox="1"/>
          <p:nvPr/>
        </p:nvSpPr>
        <p:spPr>
          <a:xfrm>
            <a:off x="7381240" y="4272280"/>
            <a:ext cx="2480945" cy="368300"/>
          </a:xfrm>
          <a:prstGeom prst="rect">
            <a:avLst/>
          </a:prstGeom>
          <a:noFill/>
        </p:spPr>
        <p:txBody>
          <a:bodyPr wrap="square" rtlCol="0">
            <a:spAutoFit/>
          </a:bodyPr>
          <a:lstStyle/>
          <a:p>
            <a:r>
              <a:rPr lang="en-US" altLang="zh-CN" b="1" dirty="0"/>
              <a:t>分支预测机制</a:t>
            </a:r>
            <a:endParaRPr lang="en-US" altLang="zh-CN" b="1" dirty="0"/>
          </a:p>
        </p:txBody>
      </p:sp>
      <p:sp>
        <p:nvSpPr>
          <p:cNvPr id="50" name="文本框 49"/>
          <p:cNvSpPr txBox="1"/>
          <p:nvPr/>
        </p:nvSpPr>
        <p:spPr>
          <a:xfrm>
            <a:off x="1738630" y="4275455"/>
            <a:ext cx="2882265" cy="368300"/>
          </a:xfrm>
          <a:prstGeom prst="rect">
            <a:avLst/>
          </a:prstGeom>
          <a:noFill/>
        </p:spPr>
        <p:txBody>
          <a:bodyPr wrap="square" rtlCol="0">
            <a:spAutoFit/>
          </a:bodyPr>
          <a:lstStyle/>
          <a:p>
            <a:pPr algn="r"/>
            <a:r>
              <a:rPr lang="en-US" altLang="zh-CN" b="1" dirty="0"/>
              <a:t>超标量和乱序执行</a:t>
            </a:r>
            <a:endParaRPr lang="en-US" altLang="zh-CN" b="1" dirty="0"/>
          </a:p>
        </p:txBody>
      </p:sp>
      <p:sp>
        <p:nvSpPr>
          <p:cNvPr id="51" name="文本框 50"/>
          <p:cNvSpPr txBox="1"/>
          <p:nvPr/>
        </p:nvSpPr>
        <p:spPr>
          <a:xfrm>
            <a:off x="755015" y="2773045"/>
            <a:ext cx="3139440" cy="368300"/>
          </a:xfrm>
          <a:prstGeom prst="rect">
            <a:avLst/>
          </a:prstGeom>
          <a:noFill/>
        </p:spPr>
        <p:txBody>
          <a:bodyPr wrap="square" rtlCol="0">
            <a:spAutoFit/>
          </a:bodyPr>
          <a:lstStyle/>
          <a:p>
            <a:pPr algn="r"/>
            <a:r>
              <a:rPr lang="en-US" altLang="zh-CN" b="1" dirty="0"/>
              <a:t>多核和超线程</a:t>
            </a:r>
            <a:endParaRPr lang="en-US" altLang="zh-CN" b="1" dirty="0"/>
          </a:p>
        </p:txBody>
      </p:sp>
      <p:sp>
        <p:nvSpPr>
          <p:cNvPr id="52" name="文本框 51"/>
          <p:cNvSpPr txBox="1"/>
          <p:nvPr/>
        </p:nvSpPr>
        <p:spPr>
          <a:xfrm>
            <a:off x="4900295" y="2757805"/>
            <a:ext cx="2300605" cy="398780"/>
          </a:xfrm>
          <a:prstGeom prst="rect">
            <a:avLst/>
          </a:prstGeom>
          <a:noFill/>
        </p:spPr>
        <p:txBody>
          <a:bodyPr wrap="square" rtlCol="0">
            <a:spAutoFit/>
          </a:bodyPr>
          <a:lstStyle/>
          <a:p>
            <a:pPr algn="ctr"/>
            <a:r>
              <a:rPr lang="en-US" altLang="zh-CN" sz="2000" b="1" dirty="0">
                <a:solidFill>
                  <a:srgbClr val="002060"/>
                </a:solidFill>
              </a:rPr>
              <a:t>x86 vs ARM</a:t>
            </a:r>
            <a:endParaRPr lang="en-US" altLang="zh-CN" sz="2000" b="1" dirty="0">
              <a:solidFill>
                <a:srgbClr val="002060"/>
              </a:solidFill>
            </a:endParaRPr>
          </a:p>
        </p:txBody>
      </p:sp>
      <p:sp>
        <p:nvSpPr>
          <p:cNvPr id="53" name="文本框 52"/>
          <p:cNvSpPr txBox="1"/>
          <p:nvPr/>
        </p:nvSpPr>
        <p:spPr>
          <a:xfrm>
            <a:off x="941070" y="1663700"/>
            <a:ext cx="3282950" cy="929640"/>
          </a:xfrm>
          <a:prstGeom prst="rect">
            <a:avLst/>
          </a:prstGeom>
          <a:noFill/>
        </p:spPr>
        <p:txBody>
          <a:bodyPr wrap="square" rtlCol="0">
            <a:spAutoFit/>
          </a:bodyPr>
          <a:lstStyle/>
          <a:p>
            <a:pPr marL="285750" indent="-285750">
              <a:lnSpc>
                <a:spcPct val="130000"/>
              </a:lnSpc>
              <a:spcBef>
                <a:spcPts val="0"/>
              </a:spcBef>
              <a:spcAft>
                <a:spcPts val="0"/>
              </a:spcAft>
              <a:buFont typeface="Arial" panose="020B0604020202020204" pitchFamily="34" charset="0"/>
              <a:buChar char="•"/>
            </a:pPr>
            <a:r>
              <a:rPr lang="zh-CN" altLang="en-US" sz="1400"/>
              <a:t>x86架构通常采用复杂的微架构设计</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ARM架构通常采用简单且高效的微架构设计</a:t>
            </a:r>
            <a:endParaRPr lang="zh-CN" altLang="en-US" sz="1400"/>
          </a:p>
        </p:txBody>
      </p:sp>
      <p:sp>
        <p:nvSpPr>
          <p:cNvPr id="55" name="文本框 54"/>
          <p:cNvSpPr txBox="1"/>
          <p:nvPr/>
        </p:nvSpPr>
        <p:spPr>
          <a:xfrm>
            <a:off x="7866380" y="1663700"/>
            <a:ext cx="3373755" cy="616585"/>
          </a:xfrm>
          <a:prstGeom prst="rect">
            <a:avLst/>
          </a:prstGeom>
          <a:noFill/>
        </p:spPr>
        <p:txBody>
          <a:bodyPr wrap="square" rtlCol="0">
            <a:noAutofit/>
          </a:bodyPr>
          <a:lstStyle/>
          <a:p>
            <a:pPr marL="285750" indent="-285750">
              <a:lnSpc>
                <a:spcPct val="130000"/>
              </a:lnSpc>
              <a:spcBef>
                <a:spcPts val="0"/>
              </a:spcBef>
              <a:spcAft>
                <a:spcPts val="0"/>
              </a:spcAft>
              <a:buFont typeface="Arial" panose="020B0604020202020204" pitchFamily="34" charset="0"/>
              <a:buChar char="•"/>
            </a:pPr>
            <a:r>
              <a:rPr lang="zh-CN" altLang="en-US" sz="1400"/>
              <a:t>x86处理器通常具有较深的流水线</a:t>
            </a:r>
            <a:endParaRPr lang="zh-CN" altLang="en-US" sz="1400"/>
          </a:p>
          <a:p>
            <a:pPr marL="285750" indent="-285750">
              <a:lnSpc>
                <a:spcPct val="130000"/>
              </a:lnSpc>
              <a:spcBef>
                <a:spcPts val="0"/>
              </a:spcBef>
              <a:spcAft>
                <a:spcPts val="0"/>
              </a:spcAft>
              <a:buFont typeface="Arial" panose="020B0604020202020204" pitchFamily="34" charset="0"/>
              <a:buChar char="•"/>
            </a:pPr>
            <a:r>
              <a:rPr lang="zh-CN" altLang="en-US" sz="1400"/>
              <a:t>ARM处理器通常采用较短的流水线</a:t>
            </a:r>
            <a:endParaRPr lang="zh-CN" altLang="en-US" sz="1400"/>
          </a:p>
        </p:txBody>
      </p:sp>
      <p:sp>
        <p:nvSpPr>
          <p:cNvPr id="56" name="文本框 55"/>
          <p:cNvSpPr txBox="1"/>
          <p:nvPr/>
        </p:nvSpPr>
        <p:spPr>
          <a:xfrm>
            <a:off x="8150860" y="3140710"/>
            <a:ext cx="3586480" cy="9531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x86处理器通常具有更复杂的缓存层次结构，包括L1、L2和L3缓存、</a:t>
            </a:r>
            <a:endParaRPr lang="zh-CN" altLang="en-US" sz="1400"/>
          </a:p>
          <a:p>
            <a:pPr marL="285750" indent="-285750">
              <a:buFont typeface="Arial" panose="020B0604020202020204" pitchFamily="34" charset="0"/>
              <a:buChar char="•"/>
            </a:pPr>
            <a:r>
              <a:rPr lang="en-US" altLang="zh-CN" sz="1400"/>
              <a:t>A</a:t>
            </a:r>
            <a:r>
              <a:rPr lang="zh-CN" altLang="en-US" sz="1400"/>
              <a:t>RM处理器也有类似的缓存结构，但通常更简单，注重低功耗和高能效。</a:t>
            </a:r>
            <a:endParaRPr lang="zh-CN" altLang="en-US" sz="1400"/>
          </a:p>
        </p:txBody>
      </p:sp>
      <p:sp>
        <p:nvSpPr>
          <p:cNvPr id="57" name="文本框 56"/>
          <p:cNvSpPr txBox="1"/>
          <p:nvPr/>
        </p:nvSpPr>
        <p:spPr>
          <a:xfrm>
            <a:off x="7381240" y="4640580"/>
            <a:ext cx="4035425" cy="1242060"/>
          </a:xfrm>
          <a:prstGeom prst="rect">
            <a:avLst/>
          </a:prstGeom>
          <a:noFill/>
        </p:spPr>
        <p:txBody>
          <a:bodyPr wrap="square" rtlCol="0">
            <a:noAutofit/>
          </a:bodyPr>
          <a:lstStyle/>
          <a:p>
            <a:pPr marL="285750" indent="-285750">
              <a:buFont typeface="Arial" panose="020B0604020202020204" pitchFamily="34" charset="0"/>
              <a:buChar char="•"/>
            </a:pPr>
            <a:r>
              <a:rPr lang="zh-CN" altLang="en-US" sz="1400"/>
              <a:t>x86处理器通常采用分支目标缓冲器和分支目标缓存等技术来提高分支预测准确性，减少分支延迟。</a:t>
            </a:r>
            <a:endParaRPr lang="zh-CN" altLang="en-US" sz="1400"/>
          </a:p>
          <a:p>
            <a:pPr marL="285750" indent="-285750">
              <a:buFont typeface="Arial" panose="020B0604020202020204" pitchFamily="34" charset="0"/>
              <a:buChar char="•"/>
            </a:pPr>
            <a:r>
              <a:rPr lang="zh-CN" altLang="en-US" sz="1400"/>
              <a:t>ARM处理器也采用类似的技术来优化指令流。</a:t>
            </a:r>
            <a:endParaRPr lang="zh-CN" altLang="en-US" sz="1400"/>
          </a:p>
        </p:txBody>
      </p:sp>
      <p:sp>
        <p:nvSpPr>
          <p:cNvPr id="58" name="文本框 57"/>
          <p:cNvSpPr txBox="1"/>
          <p:nvPr/>
        </p:nvSpPr>
        <p:spPr>
          <a:xfrm>
            <a:off x="557530" y="4643755"/>
            <a:ext cx="4064000" cy="1139190"/>
          </a:xfrm>
          <a:prstGeom prst="rect">
            <a:avLst/>
          </a:prstGeom>
          <a:noFill/>
        </p:spPr>
        <p:txBody>
          <a:bodyPr wrap="square" rtlCol="0">
            <a:noAutofit/>
          </a:bodyPr>
          <a:lstStyle/>
          <a:p>
            <a:pPr marL="285750" indent="-285750">
              <a:buFont typeface="Arial" panose="020B0604020202020204" pitchFamily="34" charset="0"/>
              <a:buChar char="•"/>
            </a:pPr>
            <a:r>
              <a:rPr lang="zh-CN" altLang="en-US" sz="1400"/>
              <a:t>x86处理器常用的技术，可以提高指令并行执行和资源利用率，进而提高性能。</a:t>
            </a:r>
            <a:endParaRPr lang="zh-CN" altLang="en-US" sz="1400"/>
          </a:p>
          <a:p>
            <a:pPr marL="285750" indent="-285750">
              <a:buFont typeface="Arial" panose="020B0604020202020204" pitchFamily="34" charset="0"/>
              <a:buChar char="•"/>
            </a:pPr>
            <a:r>
              <a:rPr lang="zh-CN" altLang="en-US" sz="1400"/>
              <a:t>ARM处理器设计通常更简单，注重低功耗和高能效。ARM架构还具有开放性和可定制性。</a:t>
            </a:r>
            <a:endParaRPr lang="zh-CN" altLang="en-US" sz="1400"/>
          </a:p>
        </p:txBody>
      </p:sp>
      <p:sp>
        <p:nvSpPr>
          <p:cNvPr id="59" name="文本框 58"/>
          <p:cNvSpPr txBox="1"/>
          <p:nvPr/>
        </p:nvSpPr>
        <p:spPr>
          <a:xfrm>
            <a:off x="417195" y="3141345"/>
            <a:ext cx="3542665" cy="9531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t>x86处理器采用这两个技术来提高并行处理能力和资源利用率。</a:t>
            </a:r>
            <a:endParaRPr lang="zh-CN" altLang="en-US" sz="1400"/>
          </a:p>
          <a:p>
            <a:pPr marL="285750" indent="-285750">
              <a:buFont typeface="Arial" panose="020B0604020202020204" pitchFamily="34" charset="0"/>
              <a:buChar char="•"/>
            </a:pPr>
            <a:r>
              <a:rPr lang="zh-CN" altLang="en-US" sz="1400"/>
              <a:t>ARM处理器设计更注重低功耗和高能效，通常采用更简单的实现方式。</a:t>
            </a:r>
            <a:endParaRPr lang="zh-CN" altLang="en-US" sz="1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cxnSp>
        <p:nvCxnSpPr>
          <p:cNvPr id="19" name="直接箭头连接符 18"/>
          <p:cNvCxnSpPr/>
          <p:nvPr/>
        </p:nvCxnSpPr>
        <p:spPr>
          <a:xfrm flipV="1">
            <a:off x="1779419" y="1156124"/>
            <a:ext cx="7046595" cy="5870575"/>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0" name="椭圆 19"/>
          <p:cNvSpPr/>
          <p:nvPr/>
        </p:nvSpPr>
        <p:spPr>
          <a:xfrm>
            <a:off x="3216108" y="5590118"/>
            <a:ext cx="241226" cy="239182"/>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椭圆 20"/>
          <p:cNvSpPr/>
          <p:nvPr/>
        </p:nvSpPr>
        <p:spPr>
          <a:xfrm>
            <a:off x="4695199" y="437515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329949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2" name="直接连接符 1"/>
          <p:cNvCxnSpPr>
            <a:stCxn id="20" idx="5"/>
          </p:cNvCxnSpPr>
          <p:nvPr/>
        </p:nvCxnSpPr>
        <p:spPr>
          <a:xfrm>
            <a:off x="3421361" y="579331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p:cNvCxnSpPr>
            <a:stCxn id="20" idx="5"/>
          </p:cNvCxnSpPr>
          <p:nvPr/>
        </p:nvCxnSpPr>
        <p:spPr>
          <a:xfrm>
            <a:off x="4145037" y="632036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6" name="TextBox 81"/>
          <p:cNvSpPr txBox="1">
            <a:spLocks noChangeArrowheads="1"/>
          </p:cNvSpPr>
          <p:nvPr/>
        </p:nvSpPr>
        <p:spPr bwMode="auto">
          <a:xfrm>
            <a:off x="4299508" y="5446184"/>
            <a:ext cx="3716114" cy="891540"/>
          </a:xfrm>
          <a:prstGeom prst="rect">
            <a:avLst/>
          </a:prstGeom>
          <a:noFill/>
          <a:ln w="9525">
            <a:noFill/>
            <a:miter lim="800000"/>
          </a:ln>
        </p:spPr>
        <p:txBody>
          <a:bodyPr wrap="square">
            <a:spAutoFit/>
          </a:bodyPr>
          <a:lstStyle/>
          <a:p>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1993年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Pentium处理器</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标志着英特尔进入了第五代处理器时代，采用了超标量架构，首次引入了66 MHz的系统总线，并具备了16KB的一级缓存。</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7" name="直接连接符 26"/>
          <p:cNvCxnSpPr>
            <a:stCxn id="20" idx="5"/>
          </p:cNvCxnSpPr>
          <p:nvPr/>
        </p:nvCxnSpPr>
        <p:spPr>
          <a:xfrm flipH="1" flipV="1">
            <a:off x="4117528" y="389678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0" idx="5"/>
          </p:cNvCxnSpPr>
          <p:nvPr/>
        </p:nvCxnSpPr>
        <p:spPr>
          <a:xfrm flipH="1">
            <a:off x="816547" y="389678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9" name="TextBox 87"/>
          <p:cNvSpPr txBox="1">
            <a:spLocks noChangeArrowheads="1"/>
          </p:cNvSpPr>
          <p:nvPr/>
        </p:nvSpPr>
        <p:spPr bwMode="auto">
          <a:xfrm>
            <a:off x="816610" y="3033395"/>
            <a:ext cx="3300730" cy="783590"/>
          </a:xfrm>
          <a:prstGeom prst="rect">
            <a:avLst/>
          </a:prstGeom>
          <a:noFill/>
          <a:ln w="9525">
            <a:noFill/>
            <a:miter lim="800000"/>
          </a:ln>
        </p:spPr>
        <p:txBody>
          <a:bodyPr wrap="square">
            <a:spAutoFit/>
          </a:bodyPr>
          <a:lstStyle/>
          <a:p>
            <a:pPr>
              <a:lnSpc>
                <a:spcPts val="1800"/>
              </a:lnSpc>
            </a:pP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1995年</a:t>
            </a: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Pro</a:t>
            </a:r>
            <a:endPar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引入了P6微架构，具备了更多的高级功能，如超标量执行、动态执行、分支预测和乱序执行。</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30" name="椭圆 29"/>
          <p:cNvSpPr/>
          <p:nvPr/>
        </p:nvSpPr>
        <p:spPr>
          <a:xfrm>
            <a:off x="5715119" y="350308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422910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32" name="TextBox 97"/>
          <p:cNvSpPr txBox="1">
            <a:spLocks noChangeArrowheads="1"/>
          </p:cNvSpPr>
          <p:nvPr/>
        </p:nvSpPr>
        <p:spPr bwMode="auto">
          <a:xfrm>
            <a:off x="6883159" y="3371851"/>
            <a:ext cx="4155865" cy="783590"/>
          </a:xfrm>
          <a:prstGeom prst="rect">
            <a:avLst/>
          </a:prstGeom>
          <a:noFill/>
          <a:ln w="9525">
            <a:noFill/>
            <a:miter lim="800000"/>
          </a:ln>
        </p:spPr>
        <p:txBody>
          <a:bodyPr wrap="square">
            <a:spAutoFit/>
          </a:bodyPr>
          <a:lstStyle/>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1997年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采用了P6微架构，但引入了Slot 1插槽设计，并集成了二级缓存，还增加了对多媒体指令集（MMX）的支持。</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0" name="直接连接符 9"/>
          <p:cNvCxnSpPr>
            <a:stCxn id="20" idx="5"/>
          </p:cNvCxnSpPr>
          <p:nvPr/>
        </p:nvCxnSpPr>
        <p:spPr>
          <a:xfrm flipH="1">
            <a:off x="1777219" y="285115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101"/>
          <p:cNvSpPr txBox="1">
            <a:spLocks noChangeArrowheads="1"/>
          </p:cNvSpPr>
          <p:nvPr/>
        </p:nvSpPr>
        <p:spPr bwMode="auto">
          <a:xfrm>
            <a:off x="1777365" y="1818005"/>
            <a:ext cx="3821430" cy="1014730"/>
          </a:xfrm>
          <a:prstGeom prst="rect">
            <a:avLst/>
          </a:prstGeom>
          <a:noFill/>
          <a:ln w="9525">
            <a:noFill/>
            <a:miter lim="800000"/>
          </a:ln>
        </p:spPr>
        <p:txBody>
          <a:bodyPr wrap="square">
            <a:spAutoFit/>
          </a:bodyPr>
          <a:lstStyle/>
          <a:p>
            <a:pPr>
              <a:lnSpc>
                <a:spcPts val="1800"/>
              </a:lnSpc>
            </a:pP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999年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III</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在P6微架构的基础上进一步优化，引入了更多的指令级并行性和更高的时钟频率。还增加了对新的指令集扩展（如SSE）的支持。</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V="1">
            <a:off x="6847188" y="285115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370570" y="1591945"/>
            <a:ext cx="3329305" cy="1245235"/>
          </a:xfrm>
          <a:prstGeom prst="rect">
            <a:avLst/>
          </a:prstGeom>
          <a:noFill/>
          <a:ln w="9525">
            <a:noFill/>
            <a:miter lim="800000"/>
          </a:ln>
        </p:spPr>
        <p:txBody>
          <a:bodyPr wrap="square">
            <a:spAutoFit/>
          </a:bodyPr>
          <a:lstStyle/>
          <a:p>
            <a:pPr>
              <a:lnSpc>
                <a:spcPts val="1800"/>
              </a:lnSpc>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2000年</a:t>
            </a:r>
            <a:r>
              <a:rPr lang="en-US" altLang="zh-CN"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Pentium IV</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英特尔第一款采用NetBurst微架构的处理器。通过增加时钟频率、超长流水线和更高的级联速度，提高了处理器的性能。</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a:p>
            <a:pPr>
              <a:lnSpc>
                <a:spcPts val="18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还引入了超线程技术和噪声补偿技术。</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61" name="直接连接符 60"/>
          <p:cNvCxnSpPr>
            <a:stCxn id="20" idx="5"/>
          </p:cNvCxnSpPr>
          <p:nvPr/>
        </p:nvCxnSpPr>
        <p:spPr>
          <a:xfrm>
            <a:off x="5924604" y="371475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20" idx="5"/>
          </p:cNvCxnSpPr>
          <p:nvPr/>
        </p:nvCxnSpPr>
        <p:spPr>
          <a:xfrm flipH="1" flipV="1">
            <a:off x="5365976" y="285115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68816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right)">
                                      <p:cBhvr>
                                        <p:cTn id="63" dur="500"/>
                                        <p:tgtEl>
                                          <p:spTgt spid="62"/>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right)">
                                      <p:cBhvr>
                                        <p:cTn id="67" dur="500"/>
                                        <p:tgtEl>
                                          <p:spTgt spid="10"/>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3" grpId="0" bldLvl="0" animBg="1"/>
      <p:bldP spid="6" grpId="0"/>
      <p:bldP spid="9" grpId="0"/>
      <p:bldP spid="30" grpId="0" bldLvl="0" animBg="1"/>
      <p:bldP spid="32" grpId="0"/>
      <p:bldP spid="11" grpId="0"/>
      <p:bldP spid="60" grpId="0"/>
      <p:bldP spid="6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4" name="文本框 3"/>
          <p:cNvSpPr txBox="1"/>
          <p:nvPr>
            <p:custDataLst>
              <p:tags r:id="rId1"/>
            </p:custDataLst>
          </p:nvPr>
        </p:nvSpPr>
        <p:spPr>
          <a:xfrm>
            <a:off x="604110"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custDataLst>
              <p:tags r:id="rId2"/>
            </p:custDataLst>
          </p:nvPr>
        </p:nvSpPr>
        <p:spPr>
          <a:xfrm>
            <a:off x="6246596" y="284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custDataLst>
              <p:tags r:id="rId3"/>
            </p:custDataLst>
          </p:nvPr>
        </p:nvSpPr>
        <p:spPr>
          <a:xfrm>
            <a:off x="3319797" y="3632915"/>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4"/>
            </p:custDataLst>
          </p:nvPr>
        </p:nvSpPr>
        <p:spPr>
          <a:xfrm>
            <a:off x="8997778" y="3632914"/>
            <a:ext cx="1682152" cy="58477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custDataLst>
              <p:tags r:id="rId5"/>
            </p:custDataLst>
          </p:nvPr>
        </p:nvCxnSpPr>
        <p:spPr>
          <a:xfrm>
            <a:off x="3134520"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6"/>
            </p:custDataLst>
          </p:nvPr>
        </p:nvCxnSpPr>
        <p:spPr>
          <a:xfrm>
            <a:off x="8709603" y="12224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7"/>
            </p:custDataLst>
          </p:nvPr>
        </p:nvCxnSpPr>
        <p:spPr>
          <a:xfrm flipV="1">
            <a:off x="611735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8"/>
            </p:custDataLst>
          </p:nvPr>
        </p:nvCxnSpPr>
        <p:spPr>
          <a:xfrm>
            <a:off x="61341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9"/>
            </p:custDataLst>
          </p:nvPr>
        </p:nvSpPr>
        <p:spPr>
          <a:xfrm>
            <a:off x="60370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流水线深度与设计</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custDataLst>
              <p:tags r:id="rId10"/>
            </p:custDataLst>
          </p:nvPr>
        </p:nvSpPr>
        <p:spPr>
          <a:xfrm>
            <a:off x="600097" y="4287682"/>
            <a:ext cx="3185138"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现代x86处理器采用复杂的</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多级流水线设计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，以提高处理器时钟频率和执行效率。其中，浅流水线阶段较少，深流水线阶段多</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custDataLst>
              <p:tags r:id="rId11"/>
            </p:custDataLst>
          </p:nvPr>
        </p:nvSpPr>
        <p:spPr>
          <a:xfrm>
            <a:off x="331899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rPr>
              <a:t>缓存层次结构</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2" action="ppaction://hlinksldjump"/>
            </a:endParaRPr>
          </a:p>
        </p:txBody>
      </p:sp>
      <p:cxnSp>
        <p:nvCxnSpPr>
          <p:cNvPr id="35" name="直接连接符 34"/>
          <p:cNvCxnSpPr/>
          <p:nvPr>
            <p:custDataLst>
              <p:tags r:id="rId13"/>
            </p:custDataLst>
          </p:nvPr>
        </p:nvCxnSpPr>
        <p:spPr>
          <a:xfrm>
            <a:off x="340353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custDataLst>
              <p:tags r:id="rId14"/>
            </p:custDataLst>
          </p:nvPr>
        </p:nvSpPr>
        <p:spPr>
          <a:xfrm>
            <a:off x="3319000" y="1696683"/>
            <a:ext cx="2587092"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缓存层次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结构用于缩短处理器访问内存的时间，提升整体性能。</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L1缓存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L2缓存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L3缓存</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p:cNvSpPr txBox="1"/>
          <p:nvPr>
            <p:custDataLst>
              <p:tags r:id="rId15"/>
            </p:custDataLst>
          </p:nvPr>
        </p:nvSpPr>
        <p:spPr>
          <a:xfrm>
            <a:off x="627421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分支预测机制</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8" name="直接连接符 37"/>
          <p:cNvCxnSpPr/>
          <p:nvPr>
            <p:custDataLst>
              <p:tags r:id="rId16"/>
            </p:custDataLst>
          </p:nvPr>
        </p:nvCxnSpPr>
        <p:spPr>
          <a:xfrm>
            <a:off x="635875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custDataLst>
              <p:tags r:id="rId17"/>
            </p:custDataLst>
          </p:nvPr>
        </p:nvSpPr>
        <p:spPr>
          <a:xfrm>
            <a:off x="6274435" y="4287520"/>
            <a:ext cx="3302000"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分支预测机制用于减少分支指令引起的流水线停顿，提高处理器执行效率。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25000"/>
              </a:lnSpc>
              <a:spcBef>
                <a:spcPts val="0"/>
              </a:spcBef>
              <a:spcAft>
                <a:spcPts val="0"/>
              </a:spcAft>
              <a:buClrTx/>
              <a:buSzPct val="25000"/>
              <a:buFontTx/>
              <a:buNone/>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静态分支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预测是根据编译器或简单规则进行预测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动态分支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预测则使用硬件记录和分析分支历史，通过模式识别和算法进行更准确的预测</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文本框 39"/>
          <p:cNvSpPr txBox="1"/>
          <p:nvPr>
            <p:custDataLst>
              <p:tags r:id="rId18"/>
            </p:custDataLst>
          </p:nvPr>
        </p:nvSpPr>
        <p:spPr>
          <a:xfrm>
            <a:off x="899777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rPr>
              <a:t>超标量执行和乱序执行</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hlinkClick r:id="rId19" action="ppaction://hlinksldjump"/>
            </a:endParaRPr>
          </a:p>
        </p:txBody>
      </p:sp>
      <p:cxnSp>
        <p:nvCxnSpPr>
          <p:cNvPr id="41" name="直接连接符 40"/>
          <p:cNvCxnSpPr/>
          <p:nvPr>
            <p:custDataLst>
              <p:tags r:id="rId20"/>
            </p:custDataLst>
          </p:nvPr>
        </p:nvCxnSpPr>
        <p:spPr>
          <a:xfrm>
            <a:off x="908231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custDataLst>
              <p:tags r:id="rId21"/>
            </p:custDataLst>
          </p:nvPr>
        </p:nvSpPr>
        <p:spPr>
          <a:xfrm>
            <a:off x="8997779" y="1696683"/>
            <a:ext cx="2236005" cy="106045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x86处理器通过超标量执行和乱序执行来提高指令吞吐量和资源利用率。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p:cNvCxnSpPr/>
          <p:nvPr>
            <p:custDataLst>
              <p:tags r:id="rId22"/>
            </p:custDataLst>
          </p:nvPr>
        </p:nvCxnSpPr>
        <p:spPr>
          <a:xfrm>
            <a:off x="68865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2316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请输入标题内容</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12" name="矩形: 圆角 3"/>
          <p:cNvSpPr/>
          <p:nvPr/>
        </p:nvSpPr>
        <p:spPr>
          <a:xfrm>
            <a:off x="9885045" y="1203960"/>
            <a:ext cx="608965" cy="749300"/>
          </a:xfrm>
          <a:prstGeom prst="roundRect">
            <a:avLst/>
          </a:prstGeom>
          <a:solidFill>
            <a:srgbClr val="C00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1069975" y="1368425"/>
            <a:ext cx="9657714" cy="2002155"/>
            <a:chOff x="1377843" y="2013016"/>
            <a:chExt cx="9254501" cy="1559496"/>
          </a:xfrm>
        </p:grpSpPr>
        <p:sp>
          <p:nvSpPr>
            <p:cNvPr id="3" name="矩形: 圆角 7"/>
            <p:cNvSpPr/>
            <p:nvPr/>
          </p:nvSpPr>
          <p:spPr>
            <a:xfrm>
              <a:off x="1377843" y="2013016"/>
              <a:ext cx="9254501" cy="1559496"/>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564649" y="2013016"/>
              <a:ext cx="7369405" cy="421405"/>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超标量执行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7" name="文本框 6"/>
            <p:cNvSpPr txBox="1"/>
            <p:nvPr/>
          </p:nvSpPr>
          <p:spPr>
            <a:xfrm>
              <a:off x="1564524" y="2572047"/>
              <a:ext cx="8945811" cy="82599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处理器包含多个算术逻辑单元（ALU）、浮点单元（FPU）、加载/存储单元（LSU）等，可以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在同一时钟周期内同时处理多条指令</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。同时指令调度器根据指令间的依赖关系和执行单元的可用性，动态调度指令。调度器会在指令可以并行执行时同时发送多条指令到不同的执行单元。</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19"/>
          <p:cNvGrpSpPr/>
          <p:nvPr/>
        </p:nvGrpSpPr>
        <p:grpSpPr>
          <a:xfrm>
            <a:off x="1032510" y="3677920"/>
            <a:ext cx="9657080" cy="2286000"/>
            <a:chOff x="1341942" y="2206932"/>
            <a:chExt cx="9253893" cy="1780955"/>
          </a:xfrm>
        </p:grpSpPr>
        <p:sp>
          <p:nvSpPr>
            <p:cNvPr id="21" name="矩形: 圆角 6"/>
            <p:cNvSpPr/>
            <p:nvPr/>
          </p:nvSpPr>
          <p:spPr>
            <a:xfrm>
              <a:off x="1341942" y="2206932"/>
              <a:ext cx="9253893" cy="1780955"/>
            </a:xfrm>
            <a:prstGeom prst="roundRect">
              <a:avLst>
                <a:gd name="adj" fmla="val 11495"/>
              </a:avLst>
            </a:prstGeom>
            <a:solidFill>
              <a:schemeClr val="accent1">
                <a:alpha val="10000"/>
              </a:schemeClr>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564523" y="2237989"/>
              <a:ext cx="8945811" cy="5026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rPr>
                <a:t>乱序执行</a:t>
              </a:r>
              <a:endParaRPr lang="zh-CN" altLang="en-US" sz="24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pitchFamily="34" charset="-122"/>
                <a:sym typeface="+mn-ea"/>
              </a:endParaRPr>
            </a:p>
          </p:txBody>
        </p:sp>
        <p:sp>
          <p:nvSpPr>
            <p:cNvPr id="10" name="文本框 9"/>
            <p:cNvSpPr txBox="1"/>
            <p:nvPr/>
          </p:nvSpPr>
          <p:spPr>
            <a:xfrm>
              <a:off x="1564523" y="2740715"/>
              <a:ext cx="8945811" cy="107797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处理器维护一个指令窗口，其中存放了即将执行的多条指令。窗口中的指令可以</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根据数据依赖关系和执行单元的可用性乱序执行</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使用物理寄存器和寄存器重命名技术，解决指令间的虚假依赖问题，允许更多指令并行执行。在乱序执行中，处理器会跟踪指令的依赖关系和状态，如果发生错误或异常，可以回退到正确状态，确保指令按程序顺序提交。</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1" name="矩形: 圆角 29"/>
          <p:cNvSpPr/>
          <p:nvPr/>
        </p:nvSpPr>
        <p:spPr>
          <a:xfrm>
            <a:off x="9885045" y="3496945"/>
            <a:ext cx="608965" cy="73977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圆角 29"/>
          <p:cNvSpPr/>
          <p:nvPr/>
        </p:nvSpPr>
        <p:spPr>
          <a:xfrm>
            <a:off x="9885045" y="1203960"/>
            <a:ext cx="608965" cy="748665"/>
          </a:xfrm>
          <a:prstGeom prst="round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4493260"/>
            <a:ext cx="12192000" cy="23647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grpSp>
        <p:nvGrpSpPr>
          <p:cNvPr id="23" name="组合 22"/>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3870960" y="2598003"/>
            <a:ext cx="4450080" cy="829945"/>
          </a:xfrm>
          <a:prstGeom prst="rect">
            <a:avLst/>
          </a:prstGeom>
          <a:noFill/>
        </p:spPr>
        <p:txBody>
          <a:bodyPr wrap="none" rtlCol="0">
            <a:spAutoFit/>
          </a:bodyPr>
          <a:lstStyle/>
          <a:p>
            <a:pPr algn="ctr"/>
            <a:r>
              <a:rPr lang="zh-CN" altLang="en-US" sz="4800" b="1" dirty="0">
                <a:solidFill>
                  <a:srgbClr val="3D5382"/>
                </a:solidFill>
                <a:latin typeface="微软雅黑" panose="020B0503020204020204" pitchFamily="34" charset="-122"/>
                <a:ea typeface="微软雅黑" panose="020B0503020204020204" pitchFamily="34" charset="-122"/>
                <a:cs typeface="Kata Bold" charset="0"/>
              </a:rPr>
              <a:t>感谢老师的指导</a:t>
            </a:r>
            <a:endParaRPr lang="zh-CN" altLang="en-US" sz="4800" b="1" dirty="0">
              <a:solidFill>
                <a:srgbClr val="3D5382"/>
              </a:solidFill>
              <a:latin typeface="微软雅黑" panose="020B0503020204020204" pitchFamily="34" charset="-122"/>
              <a:ea typeface="微软雅黑" panose="020B0503020204020204" pitchFamily="34" charset="-122"/>
              <a:cs typeface="Kata Bold" charset="0"/>
            </a:endParaRPr>
          </a:p>
        </p:txBody>
      </p:sp>
      <p:grpSp>
        <p:nvGrpSpPr>
          <p:cNvPr id="2" name="组合 1"/>
          <p:cNvGrpSpPr/>
          <p:nvPr/>
        </p:nvGrpSpPr>
        <p:grpSpPr>
          <a:xfrm>
            <a:off x="2539365" y="3642360"/>
            <a:ext cx="7050405" cy="398780"/>
            <a:chOff x="3950" y="5844"/>
            <a:chExt cx="11103" cy="628"/>
          </a:xfrm>
        </p:grpSpPr>
        <p:sp>
          <p:nvSpPr>
            <p:cNvPr id="3" name="文本框 2"/>
            <p:cNvSpPr txBox="1"/>
            <p:nvPr/>
          </p:nvSpPr>
          <p:spPr>
            <a:xfrm>
              <a:off x="7433" y="5844"/>
              <a:ext cx="4136" cy="628"/>
            </a:xfrm>
            <a:prstGeom prst="rect">
              <a:avLst/>
            </a:prstGeom>
            <a:noFill/>
          </p:spPr>
          <p:txBody>
            <a:bodyPr wrap="square" rtlCol="0">
              <a:spAutoFit/>
            </a:bodyPr>
            <a:lstStyle/>
            <a:p>
              <a:pPr algn="ctr"/>
              <a:r>
                <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rPr>
                <a:t>商务智能案例分析</a:t>
              </a:r>
              <a:endParaRPr lang="zh-CN" altLang="en-US" sz="2000" spc="400" dirty="0">
                <a:solidFill>
                  <a:srgbClr val="3D5382"/>
                </a:solidFill>
                <a:uFillTx/>
                <a:latin typeface="微软雅黑" panose="020B0503020204020204" pitchFamily="34" charset="-122"/>
                <a:ea typeface="微软雅黑" panose="020B0503020204020204" pitchFamily="34" charset="-122"/>
                <a:cs typeface="Lucida Casual Regular" panose="02010600010101010101" charset="-122"/>
              </a:endParaRPr>
            </a:p>
          </p:txBody>
        </p:sp>
        <p:cxnSp>
          <p:nvCxnSpPr>
            <p:cNvPr id="4" name="直接连接符 3"/>
            <p:cNvCxnSpPr/>
            <p:nvPr/>
          </p:nvCxnSpPr>
          <p:spPr>
            <a:xfrm>
              <a:off x="11881"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50" y="6232"/>
              <a:ext cx="3172"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nvGrpSpPr>
          <p:cNvPr id="30" name="组合 29"/>
          <p:cNvGrpSpPr/>
          <p:nvPr/>
        </p:nvGrpSpPr>
        <p:grpSpPr>
          <a:xfrm>
            <a:off x="441960" y="400050"/>
            <a:ext cx="11308080" cy="6057900"/>
            <a:chOff x="696" y="630"/>
            <a:chExt cx="17808" cy="9540"/>
          </a:xfrm>
        </p:grpSpPr>
        <p:sp>
          <p:nvSpPr>
            <p:cNvPr id="9" name="矩形 8"/>
            <p:cNvSpPr/>
            <p:nvPr/>
          </p:nvSpPr>
          <p:spPr>
            <a:xfrm>
              <a:off x="696" y="630"/>
              <a:ext cx="17808" cy="9540"/>
            </a:xfrm>
            <a:prstGeom prst="rect">
              <a:avLst/>
            </a:prstGeom>
            <a:solidFill>
              <a:schemeClr val="bg1"/>
            </a:solidFill>
            <a:ln>
              <a:noFill/>
            </a:ln>
            <a:effectLst>
              <a:outerShdw blurRad="279400" dist="76200" dir="5400000" algn="ctr" rotWithShape="0">
                <a:schemeClr val="tx2">
                  <a:lumMod val="90000"/>
                  <a:lumOff val="1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7" name="矩形 16"/>
            <p:cNvSpPr/>
            <p:nvPr/>
          </p:nvSpPr>
          <p:spPr>
            <a:xfrm>
              <a:off x="908" y="841"/>
              <a:ext cx="17386" cy="9118"/>
            </a:xfrm>
            <a:prstGeom prst="rect">
              <a:avLst/>
            </a:prstGeom>
            <a:noFill/>
            <a:ln>
              <a:solidFill>
                <a:srgbClr val="3D53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grpSp>
      <p:sp>
        <p:nvSpPr>
          <p:cNvPr id="6" name="文本框 5"/>
          <p:cNvSpPr txBox="1"/>
          <p:nvPr/>
        </p:nvSpPr>
        <p:spPr>
          <a:xfrm>
            <a:off x="5394643" y="1017905"/>
            <a:ext cx="1402080" cy="829945"/>
          </a:xfrm>
          <a:prstGeom prst="rect">
            <a:avLst/>
          </a:prstGeom>
          <a:noFill/>
        </p:spPr>
        <p:txBody>
          <a:bodyPr wrap="none" rtlCol="0">
            <a:spAutoFit/>
          </a:bodyPr>
          <a:lstStyle/>
          <a:p>
            <a:pPr algn="ctr"/>
            <a:r>
              <a:rPr lang="zh-CN" sz="4800" dirty="0">
                <a:solidFill>
                  <a:srgbClr val="3D5382"/>
                </a:solidFill>
                <a:latin typeface="微软雅黑" panose="020B0503020204020204" pitchFamily="34" charset="-122"/>
                <a:ea typeface="微软雅黑" panose="020B0503020204020204" pitchFamily="34" charset="-122"/>
                <a:cs typeface="Kata Bold" charset="0"/>
              </a:rPr>
              <a:t>目录</a:t>
            </a:r>
            <a:endParaRPr lang="zh-CN" sz="48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12" name="直接连接符 11"/>
          <p:cNvCxnSpPr/>
          <p:nvPr/>
        </p:nvCxnSpPr>
        <p:spPr>
          <a:xfrm>
            <a:off x="5158105" y="192468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1"/>
            </p:custDataLst>
          </p:nvPr>
        </p:nvGrpSpPr>
        <p:grpSpPr>
          <a:xfrm>
            <a:off x="2440305" y="2343150"/>
            <a:ext cx="3984625" cy="688340"/>
            <a:chOff x="3204" y="4155"/>
            <a:chExt cx="6275" cy="1084"/>
          </a:xfrm>
        </p:grpSpPr>
        <p:sp>
          <p:nvSpPr>
            <p:cNvPr id="2" name="矩形 1"/>
            <p:cNvSpPr/>
            <p:nvPr>
              <p:custDataLst>
                <p:tags r:id="rId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3" name="文本框 2"/>
            <p:cNvSpPr txBox="1"/>
            <p:nvPr>
              <p:custDataLst>
                <p:tags r:id="rId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4" name="文本框 3"/>
            <p:cNvSpPr txBox="1"/>
            <p:nvPr>
              <p:custDataLst>
                <p:tags r:id="rId4"/>
              </p:custDataLst>
            </p:nvPr>
          </p:nvSpPr>
          <p:spPr>
            <a:xfrm>
              <a:off x="4391" y="4386"/>
              <a:ext cx="5088"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新闻数据和点击流数据模拟</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
        <p:nvSpPr>
          <p:cNvPr id="13" name="矩形 12"/>
          <p:cNvSpPr/>
          <p:nvPr>
            <p:custDataLst>
              <p:tags r:id="rId5"/>
            </p:custDataLst>
          </p:nvPr>
        </p:nvSpPr>
        <p:spPr>
          <a:xfrm>
            <a:off x="6683375" y="2343150"/>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14" name="文本框 13"/>
          <p:cNvSpPr txBox="1"/>
          <p:nvPr>
            <p:custDataLst>
              <p:tags r:id="rId6"/>
            </p:custDataLst>
          </p:nvPr>
        </p:nvSpPr>
        <p:spPr>
          <a:xfrm>
            <a:off x="6682105" y="2364740"/>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02</a:t>
            </a:r>
            <a:endParaRPr lang="en-US" altLang="zh-CN" dirty="0">
              <a:cs typeface="Lucida Casual Regular" panose="02010600010101010101" charset="-122"/>
            </a:endParaRPr>
          </a:p>
        </p:txBody>
      </p:sp>
      <p:sp>
        <p:nvSpPr>
          <p:cNvPr id="16" name="文本框 15"/>
          <p:cNvSpPr txBox="1"/>
          <p:nvPr>
            <p:custDataLst>
              <p:tags r:id="rId7"/>
            </p:custDataLst>
          </p:nvPr>
        </p:nvSpPr>
        <p:spPr>
          <a:xfrm>
            <a:off x="7493635" y="2489835"/>
            <a:ext cx="59817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0" name="矩形 19"/>
          <p:cNvSpPr/>
          <p:nvPr>
            <p:custDataLst>
              <p:tags r:id="rId8"/>
            </p:custDataLst>
          </p:nvPr>
        </p:nvSpPr>
        <p:spPr>
          <a:xfrm>
            <a:off x="2441575" y="3537585"/>
            <a:ext cx="688340" cy="688340"/>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1" name="文本框 20"/>
          <p:cNvSpPr txBox="1"/>
          <p:nvPr>
            <p:custDataLst>
              <p:tags r:id="rId9"/>
            </p:custDataLst>
          </p:nvPr>
        </p:nvSpPr>
        <p:spPr>
          <a:xfrm>
            <a:off x="2440305" y="3559175"/>
            <a:ext cx="726440" cy="646430"/>
          </a:xfrm>
          <a:prstGeom prst="rect">
            <a:avLst/>
          </a:prstGeom>
          <a:noFill/>
        </p:spPr>
        <p:txBody>
          <a:bodyPr wrap="none" rtlCol="0">
            <a:spAutoFit/>
          </a:bodyPr>
          <a:lstStyle>
            <a:defPPr>
              <a:defRPr lang="zh-CN"/>
            </a:defPPr>
            <a:lvl1pPr>
              <a:defRPr sz="3600">
                <a:solidFill>
                  <a:srgbClr val="3D5382"/>
                </a:solidFill>
                <a:latin typeface="微软雅黑" panose="020B0503020204020204" pitchFamily="34" charset="-122"/>
                <a:ea typeface="微软雅黑" panose="020B0503020204020204" pitchFamily="34" charset="-122"/>
                <a:cs typeface="思源黑体 Regular" panose="020B0500000000000000" charset="-122"/>
              </a:defRPr>
            </a:lvl1pPr>
          </a:lstStyle>
          <a:p>
            <a:r>
              <a:rPr lang="en-US" altLang="zh-CN" dirty="0">
                <a:cs typeface="Lucida Casual Regular" panose="02010600010101010101" charset="-122"/>
              </a:rPr>
              <a:t>03</a:t>
            </a:r>
            <a:endParaRPr lang="en-US" altLang="zh-CN" dirty="0">
              <a:cs typeface="Lucida Casual Regular" panose="02010600010101010101" charset="-122"/>
            </a:endParaRPr>
          </a:p>
        </p:txBody>
      </p:sp>
      <p:sp>
        <p:nvSpPr>
          <p:cNvPr id="22" name="文本框 21"/>
          <p:cNvSpPr txBox="1"/>
          <p:nvPr>
            <p:custDataLst>
              <p:tags r:id="rId10"/>
            </p:custDataLst>
          </p:nvPr>
        </p:nvSpPr>
        <p:spPr>
          <a:xfrm>
            <a:off x="3196590" y="3682365"/>
            <a:ext cx="2059940" cy="398780"/>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Storage System</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24" name="组合 23"/>
          <p:cNvGrpSpPr/>
          <p:nvPr>
            <p:custDataLst>
              <p:tags r:id="rId11"/>
            </p:custDataLst>
          </p:nvPr>
        </p:nvGrpSpPr>
        <p:grpSpPr>
          <a:xfrm>
            <a:off x="6682105" y="3537585"/>
            <a:ext cx="2665095" cy="688340"/>
            <a:chOff x="3204" y="4155"/>
            <a:chExt cx="4197" cy="1084"/>
          </a:xfrm>
        </p:grpSpPr>
        <p:sp>
          <p:nvSpPr>
            <p:cNvPr id="25" name="矩形 24"/>
            <p:cNvSpPr/>
            <p:nvPr>
              <p:custDataLst>
                <p:tags r:id="rId12"/>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6" name="文本框 25"/>
            <p:cNvSpPr txBox="1"/>
            <p:nvPr>
              <p:custDataLst>
                <p:tags r:id="rId13"/>
              </p:custDataLst>
            </p:nvPr>
          </p:nvSpPr>
          <p:spPr>
            <a:xfrm>
              <a:off x="3204" y="4189"/>
              <a:ext cx="1144" cy="1018"/>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04</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7" name="文本框 26"/>
            <p:cNvSpPr txBox="1"/>
            <p:nvPr>
              <p:custDataLst>
                <p:tags r:id="rId14"/>
              </p:custDataLst>
            </p:nvPr>
          </p:nvSpPr>
          <p:spPr>
            <a:xfrm>
              <a:off x="4391" y="4383"/>
              <a:ext cx="3010" cy="628"/>
            </a:xfrm>
            <a:prstGeom prst="rect">
              <a:avLst/>
            </a:prstGeom>
            <a:noFill/>
          </p:spPr>
          <p:txBody>
            <a:bodyPr wrap="none" rtlCol="0">
              <a:spAutoFit/>
            </a:bodyPr>
            <a:lstStyle/>
            <a:p>
              <a:pPr algn="l"/>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Analysis Serve</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grpSp>
        <p:nvGrpSpPr>
          <p:cNvPr id="11" name="组合 10"/>
          <p:cNvGrpSpPr/>
          <p:nvPr>
            <p:custDataLst>
              <p:tags r:id="rId15"/>
            </p:custDataLst>
          </p:nvPr>
        </p:nvGrpSpPr>
        <p:grpSpPr>
          <a:xfrm>
            <a:off x="2442845" y="4759960"/>
            <a:ext cx="1960880" cy="688340"/>
            <a:chOff x="3204" y="4155"/>
            <a:chExt cx="3088" cy="1084"/>
          </a:xfrm>
        </p:grpSpPr>
        <p:sp>
          <p:nvSpPr>
            <p:cNvPr id="19" name="矩形 18"/>
            <p:cNvSpPr/>
            <p:nvPr>
              <p:custDataLst>
                <p:tags r:id="rId16"/>
              </p:custDataLst>
            </p:nvPr>
          </p:nvSpPr>
          <p:spPr>
            <a:xfrm>
              <a:off x="3206" y="4155"/>
              <a:ext cx="1084" cy="1084"/>
            </a:xfrm>
            <a:prstGeom prst="rect">
              <a:avLst/>
            </a:prstGeom>
            <a:noFill/>
            <a:ln>
              <a:solidFill>
                <a:srgbClr val="3D5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cs typeface="Lucida Casual Regular" panose="02010600010101010101" charset="-122"/>
              </a:endParaRPr>
            </a:p>
          </p:txBody>
        </p:sp>
        <p:sp>
          <p:nvSpPr>
            <p:cNvPr id="29" name="文本框 28"/>
            <p:cNvSpPr txBox="1"/>
            <p:nvPr>
              <p:custDataLst>
                <p:tags r:id="rId17"/>
              </p:custDataLst>
            </p:nvPr>
          </p:nvSpPr>
          <p:spPr>
            <a:xfrm>
              <a:off x="3204" y="4189"/>
              <a:ext cx="1132" cy="1016"/>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05</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31" name="文本框 30"/>
            <p:cNvSpPr txBox="1"/>
            <p:nvPr>
              <p:custDataLst>
                <p:tags r:id="rId18"/>
              </p:custDataLst>
            </p:nvPr>
          </p:nvSpPr>
          <p:spPr>
            <a:xfrm>
              <a:off x="4387" y="4383"/>
              <a:ext cx="1905" cy="628"/>
            </a:xfrm>
            <a:prstGeom prst="rect">
              <a:avLst/>
            </a:prstGeom>
            <a:noFill/>
          </p:spPr>
          <p:txBody>
            <a:bodyPr wrap="none" rtlCol="0">
              <a:spAutoFit/>
            </a:bodyPr>
            <a:lstStyle/>
            <a:p>
              <a:pPr algn="l"/>
              <a:r>
                <a:rPr lang="en-US" altLang="zh-CN"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UI</a:t>
              </a:r>
              <a:r>
                <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和演示</a:t>
              </a:r>
              <a:endParaRPr lang="zh-CN" altLang="en-US" sz="20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2652713" y="2691765"/>
            <a:ext cx="6888480" cy="768350"/>
          </a:xfrm>
          <a:prstGeom prst="rect">
            <a:avLst/>
          </a:prstGeom>
          <a:noFill/>
        </p:spPr>
        <p:txBody>
          <a:bodyPr wrap="none" rtlCol="0">
            <a:spAutoFit/>
          </a:bodyPr>
          <a:lstStyle/>
          <a:p>
            <a:pPr algn="l"/>
            <a:r>
              <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3D5382"/>
                  </a:solidFill>
                  <a:latin typeface="微软雅黑" panose="020B0503020204020204" pitchFamily="34" charset="-122"/>
                  <a:ea typeface="微软雅黑" panose="020B0503020204020204" pitchFamily="34" charset="-122"/>
                  <a:cs typeface="Kata Bold" charset="0"/>
                </a:rPr>
                <a:t>Part 01</a:t>
              </a:r>
              <a:endParaRPr lang="en-US" altLang="zh-CN" sz="4000" dirty="0">
                <a:solidFill>
                  <a:srgbClr val="3D5382"/>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0" y="5560060"/>
            <a:ext cx="12192000" cy="1297940"/>
            <a:chOff x="0" y="7076"/>
            <a:chExt cx="19200" cy="3724"/>
          </a:xfrm>
        </p:grpSpPr>
        <p:sp>
          <p:nvSpPr>
            <p:cNvPr id="8" name="任意多边形 7"/>
            <p:cNvSpPr/>
            <p:nvPr>
              <p:custDataLst>
                <p:tags r:id="rId2"/>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3"/>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2" name="组合 31"/>
          <p:cNvGrpSpPr/>
          <p:nvPr>
            <p:custDataLst>
              <p:tags r:id="rId4"/>
            </p:custDataLst>
          </p:nvPr>
        </p:nvGrpSpPr>
        <p:grpSpPr>
          <a:xfrm>
            <a:off x="1534795" y="2067560"/>
            <a:ext cx="9292473" cy="4133850"/>
            <a:chOff x="2881" y="2864"/>
            <a:chExt cx="13713" cy="6510"/>
          </a:xfrm>
        </p:grpSpPr>
        <p:grpSp>
          <p:nvGrpSpPr>
            <p:cNvPr id="16" name="组合 15"/>
            <p:cNvGrpSpPr/>
            <p:nvPr/>
          </p:nvGrpSpPr>
          <p:grpSpPr>
            <a:xfrm>
              <a:off x="2881" y="2864"/>
              <a:ext cx="4606" cy="1128"/>
              <a:chOff x="2422" y="2192"/>
              <a:chExt cx="4606" cy="1128"/>
            </a:xfrm>
          </p:grpSpPr>
          <p:pic>
            <p:nvPicPr>
              <p:cNvPr id="53" name="图片 52" descr="我的"/>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422" y="2374"/>
                <a:ext cx="732" cy="739"/>
              </a:xfrm>
              <a:prstGeom prst="rect">
                <a:avLst/>
              </a:prstGeom>
            </p:spPr>
          </p:pic>
          <p:grpSp>
            <p:nvGrpSpPr>
              <p:cNvPr id="3" name="组合 2"/>
              <p:cNvGrpSpPr/>
              <p:nvPr/>
            </p:nvGrpSpPr>
            <p:grpSpPr>
              <a:xfrm>
                <a:off x="3787" y="2192"/>
                <a:ext cx="3241" cy="1128"/>
                <a:chOff x="3930" y="1977"/>
                <a:chExt cx="3241" cy="1128"/>
              </a:xfrm>
            </p:grpSpPr>
            <p:sp>
              <p:nvSpPr>
                <p:cNvPr id="65" name="文本框 64"/>
                <p:cNvSpPr txBox="1"/>
                <p:nvPr>
                  <p:custDataLst>
                    <p:tags r:id="rId8"/>
                  </p:custDataLst>
                </p:nvPr>
              </p:nvSpPr>
              <p:spPr>
                <a:xfrm>
                  <a:off x="3930" y="2622"/>
                  <a:ext cx="3241" cy="483"/>
                </a:xfrm>
                <a:prstGeom prst="rect">
                  <a:avLst/>
                </a:prstGeom>
                <a:noFill/>
              </p:spPr>
              <p:txBody>
                <a:bodyPr wrap="square" rtlCol="0">
                  <a:sp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包含了新闻文章的信息</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64" name="文本框 63"/>
                <p:cNvSpPr txBox="1"/>
                <p:nvPr>
                  <p:custDataLst>
                    <p:tags r:id="rId9"/>
                  </p:custDataLst>
                </p:nvPr>
              </p:nvSpPr>
              <p:spPr>
                <a:xfrm>
                  <a:off x="3930" y="1977"/>
                  <a:ext cx="237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sym typeface="+mn-ea"/>
                    </a:rPr>
                    <a:t>news.tsv</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21" name="组合 20"/>
            <p:cNvGrpSpPr/>
            <p:nvPr/>
          </p:nvGrpSpPr>
          <p:grpSpPr>
            <a:xfrm>
              <a:off x="11040" y="2881"/>
              <a:ext cx="5554" cy="1508"/>
              <a:chOff x="2422" y="2140"/>
              <a:chExt cx="5554" cy="1508"/>
            </a:xfrm>
          </p:grpSpPr>
          <p:pic>
            <p:nvPicPr>
              <p:cNvPr id="22" name="图片 21" descr="我的"/>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2422" y="2374"/>
                <a:ext cx="708" cy="714"/>
              </a:xfrm>
              <a:prstGeom prst="rect">
                <a:avLst/>
              </a:prstGeom>
            </p:spPr>
          </p:pic>
          <p:grpSp>
            <p:nvGrpSpPr>
              <p:cNvPr id="23" name="组合 22"/>
              <p:cNvGrpSpPr/>
              <p:nvPr/>
            </p:nvGrpSpPr>
            <p:grpSpPr>
              <a:xfrm>
                <a:off x="3832" y="2140"/>
                <a:ext cx="4144" cy="1508"/>
                <a:chOff x="3975" y="1925"/>
                <a:chExt cx="4144" cy="1508"/>
              </a:xfrm>
            </p:grpSpPr>
            <p:sp>
              <p:nvSpPr>
                <p:cNvPr id="6" name="文本框 5"/>
                <p:cNvSpPr txBox="1"/>
                <p:nvPr>
                  <p:custDataLst>
                    <p:tags r:id="rId13"/>
                  </p:custDataLst>
                </p:nvPr>
              </p:nvSpPr>
              <p:spPr>
                <a:xfrm>
                  <a:off x="3975" y="2542"/>
                  <a:ext cx="4144" cy="891"/>
                </a:xfrm>
                <a:prstGeom prst="rect">
                  <a:avLst/>
                </a:prstGeom>
                <a:noFill/>
              </p:spPr>
              <p:txBody>
                <a:bodyPr wrap="square" rtlCol="0">
                  <a:noAutofit/>
                </a:body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分别是用于</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训练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和</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验证</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的用户点击历史记录和展示日志</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5" name="文本框 24"/>
                <p:cNvSpPr txBox="1"/>
                <p:nvPr>
                  <p:custDataLst>
                    <p:tags r:id="rId14"/>
                  </p:custDataLst>
                </p:nvPr>
              </p:nvSpPr>
              <p:spPr>
                <a:xfrm>
                  <a:off x="3975" y="1925"/>
                  <a:ext cx="3947" cy="628"/>
                </a:xfrm>
                <a:prstGeom prst="rect">
                  <a:avLst/>
                </a:prstGeom>
                <a:noFill/>
              </p:spPr>
              <p:txBody>
                <a:bodyPr wrap="square"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rPr>
                    <a:t>train.tsv、valid.tsv</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Lucida Casual Regular" panose="02010600010101010101" charset="-122"/>
                  </a:endParaRPr>
                </a:p>
              </p:txBody>
            </p:sp>
          </p:grpSp>
        </p:grpSp>
        <p:grpSp>
          <p:nvGrpSpPr>
            <p:cNvPr id="31" name="组合 30"/>
            <p:cNvGrpSpPr/>
            <p:nvPr/>
          </p:nvGrpSpPr>
          <p:grpSpPr>
            <a:xfrm>
              <a:off x="9410" y="3086"/>
              <a:ext cx="371" cy="6288"/>
              <a:chOff x="9410" y="3086"/>
              <a:chExt cx="371" cy="6288"/>
            </a:xfrm>
          </p:grpSpPr>
          <p:cxnSp>
            <p:nvCxnSpPr>
              <p:cNvPr id="7" name="直接连接符 6"/>
              <p:cNvCxnSpPr/>
              <p:nvPr>
                <p:custDataLst>
                  <p:tags r:id="rId15"/>
                </p:custDataLst>
              </p:nvPr>
            </p:nvCxnSpPr>
            <p:spPr>
              <a:xfrm>
                <a:off x="9580" y="3395"/>
                <a:ext cx="20" cy="5979"/>
              </a:xfrm>
              <a:prstGeom prst="line">
                <a:avLst/>
              </a:prstGeom>
              <a:ln w="6350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9" name="椭圆 8"/>
              <p:cNvSpPr/>
              <p:nvPr>
                <p:custDataLst>
                  <p:tags r:id="rId16"/>
                </p:custDataLst>
              </p:nvPr>
            </p:nvSpPr>
            <p:spPr>
              <a:xfrm>
                <a:off x="9410" y="3086"/>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30" name="椭圆 29"/>
              <p:cNvSpPr/>
              <p:nvPr>
                <p:custDataLst>
                  <p:tags r:id="rId17"/>
                </p:custDataLst>
              </p:nvPr>
            </p:nvSpPr>
            <p:spPr>
              <a:xfrm>
                <a:off x="9420" y="9013"/>
                <a:ext cx="361" cy="3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grpSp>
      <p:sp>
        <p:nvSpPr>
          <p:cNvPr id="54" name="文本框 53"/>
          <p:cNvSpPr txBox="1"/>
          <p:nvPr>
            <p:custDataLst>
              <p:tags r:id="rId18"/>
            </p:custDataLst>
          </p:nvPr>
        </p:nvSpPr>
        <p:spPr>
          <a:xfrm>
            <a:off x="514350" y="952500"/>
            <a:ext cx="17068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数据集分析</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55" name="文本框 54"/>
          <p:cNvSpPr txBox="1"/>
          <p:nvPr>
            <p:custDataLst>
              <p:tags r:id="rId19"/>
            </p:custDataLst>
          </p:nvPr>
        </p:nvSpPr>
        <p:spPr>
          <a:xfrm>
            <a:off x="514350" y="1310640"/>
            <a:ext cx="10734675" cy="647065"/>
          </a:xfrm>
          <a:prstGeom prst="rect">
            <a:avLst/>
          </a:prstGeom>
          <a:noFill/>
        </p:spPr>
        <p:txBody>
          <a:bodyPr wrap="none" rtlCol="0">
            <a:noAutofit/>
          </a:bodyPr>
          <a:lstStyle/>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PENS数据集包含</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113,762篇新闻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，其主题分为</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15个类别</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。每个新闻包括新闻ID、标题、正文和由编辑手动标记的类别。</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a:p>
            <a:pPr algn="l">
              <a:lnSpc>
                <a:spcPct val="12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新闻标题和正文的</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平均长度</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分别为10.5和549.0。数据集</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覆盖的时间</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rPr>
              <a:t>为：2019年6月13日-2019年7月3日。</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兰米宋体加粗" panose="02000503000000000000" charset="-122"/>
              <a:sym typeface="+mn-ea"/>
            </a:endParaRPr>
          </a:p>
        </p:txBody>
      </p:sp>
      <p:pic>
        <p:nvPicPr>
          <p:cNvPr id="13" name="图片 12"/>
          <p:cNvPicPr>
            <a:picLocks noChangeAspect="1"/>
          </p:cNvPicPr>
          <p:nvPr/>
        </p:nvPicPr>
        <p:blipFill>
          <a:blip r:embed="rId20"/>
          <a:stretch>
            <a:fillRect/>
          </a:stretch>
        </p:blipFill>
        <p:spPr>
          <a:xfrm>
            <a:off x="514350" y="3035935"/>
            <a:ext cx="5252720" cy="3202305"/>
          </a:xfrm>
          <a:prstGeom prst="rect">
            <a:avLst/>
          </a:prstGeom>
        </p:spPr>
      </p:pic>
      <p:pic>
        <p:nvPicPr>
          <p:cNvPr id="14" name="图片 13"/>
          <p:cNvPicPr>
            <a:picLocks noChangeAspect="1"/>
          </p:cNvPicPr>
          <p:nvPr/>
        </p:nvPicPr>
        <p:blipFill>
          <a:blip r:embed="rId21"/>
          <a:stretch>
            <a:fillRect/>
          </a:stretch>
        </p:blipFill>
        <p:spPr>
          <a:xfrm>
            <a:off x="6715760" y="3035935"/>
            <a:ext cx="4881880" cy="3257550"/>
          </a:xfrm>
          <a:prstGeom prst="rect">
            <a:avLst/>
          </a:prstGeom>
        </p:spPr>
      </p:pic>
    </p:spTree>
    <p:custDataLst>
      <p:tags r:id="rId2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5560060"/>
            <a:ext cx="12192000" cy="1297940"/>
            <a:chOff x="0" y="7076"/>
            <a:chExt cx="19200" cy="3724"/>
          </a:xfrm>
        </p:grpSpPr>
        <p:sp>
          <p:nvSpPr>
            <p:cNvPr id="8" name="任意多边形 7"/>
            <p:cNvSpPr/>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1"/>
            </p:custDataLst>
          </p:nvPr>
        </p:nvSpPr>
        <p:spPr>
          <a:xfrm>
            <a:off x="514350" y="952500"/>
            <a:ext cx="26212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对新闻数据的处理</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cxnSp>
        <p:nvCxnSpPr>
          <p:cNvPr id="19" name="直接箭头连接符 18"/>
          <p:cNvCxnSpPr/>
          <p:nvPr/>
        </p:nvCxnSpPr>
        <p:spPr>
          <a:xfrm flipV="1">
            <a:off x="2208679" y="780204"/>
            <a:ext cx="6617335" cy="5485130"/>
          </a:xfrm>
          <a:prstGeom prst="straightConnector1">
            <a:avLst/>
          </a:prstGeom>
          <a:ln w="57150">
            <a:solidFill>
              <a:schemeClr val="bg1">
                <a:lumMod val="50000"/>
              </a:schemeClr>
            </a:solidFill>
            <a:tailEnd type="triangle" w="med" len="lg"/>
          </a:ln>
        </p:spPr>
        <p:style>
          <a:lnRef idx="3">
            <a:schemeClr val="accent1"/>
          </a:lnRef>
          <a:fillRef idx="0">
            <a:schemeClr val="accent1"/>
          </a:fillRef>
          <a:effectRef idx="2">
            <a:schemeClr val="accent1"/>
          </a:effectRef>
          <a:fontRef idx="minor">
            <a:schemeClr val="tx1"/>
          </a:fontRef>
        </p:style>
      </p:cxnSp>
      <p:sp>
        <p:nvSpPr>
          <p:cNvPr id="21" name="椭圆 20"/>
          <p:cNvSpPr/>
          <p:nvPr/>
        </p:nvSpPr>
        <p:spPr>
          <a:xfrm>
            <a:off x="4695199" y="399923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椭圆 22"/>
          <p:cNvSpPr/>
          <p:nvPr/>
        </p:nvSpPr>
        <p:spPr>
          <a:xfrm>
            <a:off x="5956343" y="2923570"/>
            <a:ext cx="232765" cy="2399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 name="直接连接符 2"/>
          <p:cNvCxnSpPr/>
          <p:nvPr/>
        </p:nvCxnSpPr>
        <p:spPr>
          <a:xfrm>
            <a:off x="3939521" y="4838277"/>
            <a:ext cx="725793"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663197" y="5365328"/>
            <a:ext cx="4196056"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7" name="TextBox 81"/>
          <p:cNvSpPr txBox="1">
            <a:spLocks noChangeArrowheads="1"/>
          </p:cNvSpPr>
          <p:nvPr/>
        </p:nvSpPr>
        <p:spPr bwMode="auto">
          <a:xfrm>
            <a:off x="4817745" y="4973320"/>
            <a:ext cx="4474845" cy="337185"/>
          </a:xfrm>
          <a:prstGeom prst="rect">
            <a:avLst/>
          </a:prstGeom>
          <a:noFill/>
          <a:ln w="9525">
            <a:noFill/>
            <a:miter lim="800000"/>
          </a:ln>
        </p:spPr>
        <p:txBody>
          <a:bodyPr wrap="square">
            <a:spAutoFit/>
          </a:bodyPr>
          <a:lstStyle/>
          <a:p>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删去</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无用字段</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Title entity和Entity content</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27" name="直接连接符 26"/>
          <p:cNvCxnSpPr>
            <a:stCxn id="20" idx="5"/>
          </p:cNvCxnSpPr>
          <p:nvPr/>
        </p:nvCxnSpPr>
        <p:spPr>
          <a:xfrm flipH="1" flipV="1">
            <a:off x="4117528" y="3520864"/>
            <a:ext cx="615759" cy="50588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0" idx="5"/>
          </p:cNvCxnSpPr>
          <p:nvPr/>
        </p:nvCxnSpPr>
        <p:spPr>
          <a:xfrm flipH="1">
            <a:off x="816547" y="3520864"/>
            <a:ext cx="3300981"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10" name="TextBox 87"/>
          <p:cNvSpPr txBox="1">
            <a:spLocks noChangeArrowheads="1"/>
          </p:cNvSpPr>
          <p:nvPr/>
        </p:nvSpPr>
        <p:spPr bwMode="auto">
          <a:xfrm>
            <a:off x="827405" y="3163570"/>
            <a:ext cx="3300730" cy="321945"/>
          </a:xfrm>
          <a:prstGeom prst="rect">
            <a:avLst/>
          </a:prstGeom>
          <a:noFill/>
          <a:ln w="9525">
            <a:noFill/>
            <a:miter lim="800000"/>
          </a:ln>
        </p:spPr>
        <p:txBody>
          <a:bodyPr wrap="square">
            <a:spAutoFit/>
          </a:bodyPr>
          <a:lstStyle/>
          <a:p>
            <a:pPr>
              <a:lnSpc>
                <a:spcPts val="1800"/>
              </a:lnSpc>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2. </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对字段</a:t>
            </a:r>
            <a:r>
              <a:rPr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重命名</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为小写字母</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sp>
        <p:nvSpPr>
          <p:cNvPr id="30" name="椭圆 29"/>
          <p:cNvSpPr/>
          <p:nvPr/>
        </p:nvSpPr>
        <p:spPr>
          <a:xfrm>
            <a:off x="5715119" y="3127166"/>
            <a:ext cx="241226"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cxnSp>
        <p:nvCxnSpPr>
          <p:cNvPr id="31" name="直接连接符 30"/>
          <p:cNvCxnSpPr>
            <a:stCxn id="20" idx="5"/>
          </p:cNvCxnSpPr>
          <p:nvPr/>
        </p:nvCxnSpPr>
        <p:spPr>
          <a:xfrm>
            <a:off x="6663092" y="3853180"/>
            <a:ext cx="4471137"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1" name="TextBox 97"/>
          <p:cNvSpPr txBox="1">
            <a:spLocks noChangeArrowheads="1"/>
          </p:cNvSpPr>
          <p:nvPr/>
        </p:nvSpPr>
        <p:spPr bwMode="auto">
          <a:xfrm>
            <a:off x="6883400" y="3244215"/>
            <a:ext cx="437007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3.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将news_id字段</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去除前导N</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，转换为int存储，方便后续在数据库中设置主键和建立索引</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2" name="直接连接符 11"/>
          <p:cNvCxnSpPr>
            <a:stCxn id="20" idx="5"/>
          </p:cNvCxnSpPr>
          <p:nvPr/>
        </p:nvCxnSpPr>
        <p:spPr>
          <a:xfrm flipH="1">
            <a:off x="1777219" y="2475230"/>
            <a:ext cx="3590874" cy="0"/>
          </a:xfrm>
          <a:prstGeom prst="line">
            <a:avLst/>
          </a:prstGeom>
          <a:ln>
            <a:solidFill>
              <a:schemeClr val="bg1">
                <a:lumMod val="50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13" name="TextBox 101"/>
          <p:cNvSpPr txBox="1">
            <a:spLocks noChangeArrowheads="1"/>
          </p:cNvSpPr>
          <p:nvPr/>
        </p:nvSpPr>
        <p:spPr bwMode="auto">
          <a:xfrm>
            <a:off x="1875790" y="1870710"/>
            <a:ext cx="3821430" cy="553085"/>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4.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针对所有英文字段进行了清洗，</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去除</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了换行符、制表符、转义符等</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无用数据</a:t>
            </a:r>
            <a:endPar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4" name="直接连接符 13"/>
          <p:cNvCxnSpPr>
            <a:stCxn id="20" idx="5"/>
          </p:cNvCxnSpPr>
          <p:nvPr/>
        </p:nvCxnSpPr>
        <p:spPr>
          <a:xfrm flipV="1">
            <a:off x="6847188" y="2475230"/>
            <a:ext cx="4998024" cy="0"/>
          </a:xfrm>
          <a:prstGeom prst="line">
            <a:avLst/>
          </a:prstGeom>
          <a:ln>
            <a:solidFill>
              <a:schemeClr val="bg1">
                <a:lumMod val="50000"/>
              </a:schemeClr>
            </a:solidFill>
            <a:prstDash val="sysDash"/>
            <a:headEnd type="none"/>
            <a:tailEnd type="diamond" w="lg" len="lg"/>
          </a:ln>
        </p:spPr>
        <p:style>
          <a:lnRef idx="1">
            <a:schemeClr val="accent1"/>
          </a:lnRef>
          <a:fillRef idx="0">
            <a:schemeClr val="accent1"/>
          </a:fillRef>
          <a:effectRef idx="0">
            <a:schemeClr val="accent1"/>
          </a:effectRef>
          <a:fontRef idx="minor">
            <a:schemeClr val="tx1"/>
          </a:fontRef>
        </p:style>
      </p:cxnSp>
      <p:sp>
        <p:nvSpPr>
          <p:cNvPr id="60" name="TextBox 108"/>
          <p:cNvSpPr txBox="1">
            <a:spLocks noChangeArrowheads="1"/>
          </p:cNvSpPr>
          <p:nvPr/>
        </p:nvSpPr>
        <p:spPr bwMode="auto">
          <a:xfrm>
            <a:off x="8216265" y="1640205"/>
            <a:ext cx="3523615" cy="783590"/>
          </a:xfrm>
          <a:prstGeom prst="rect">
            <a:avLst/>
          </a:prstGeom>
          <a:noFill/>
          <a:ln w="9525">
            <a:noFill/>
            <a:miter lim="800000"/>
          </a:ln>
        </p:spPr>
        <p:txBody>
          <a:bodyPr wrap="square">
            <a:spAutoFit/>
          </a:bodyPr>
          <a:lstStyle/>
          <a:p>
            <a:pPr>
              <a:lnSpc>
                <a:spcPts val="1800"/>
              </a:lnSpc>
            </a:pPr>
            <a:r>
              <a:rPr 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5. </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最后我们得到了</a:t>
            </a:r>
            <a:r>
              <a:rPr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113762条新闻</a:t>
            </a:r>
            <a:r>
              <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rPr>
              <a:t>，每条新闻包含news_id、category、topic、headline和content字段</a:t>
            </a:r>
            <a:endParaRPr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字魂59号-创粗黑" panose="00000500000000000000" pitchFamily="2" charset="-122"/>
            </a:endParaRPr>
          </a:p>
        </p:txBody>
      </p:sp>
      <p:cxnSp>
        <p:nvCxnSpPr>
          <p:cNvPr id="15" name="直接连接符 14"/>
          <p:cNvCxnSpPr>
            <a:stCxn id="20" idx="5"/>
          </p:cNvCxnSpPr>
          <p:nvPr/>
        </p:nvCxnSpPr>
        <p:spPr>
          <a:xfrm>
            <a:off x="5924604" y="3338831"/>
            <a:ext cx="725792" cy="51646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0" idx="5"/>
          </p:cNvCxnSpPr>
          <p:nvPr/>
        </p:nvCxnSpPr>
        <p:spPr>
          <a:xfrm flipH="1" flipV="1">
            <a:off x="5365976" y="2475230"/>
            <a:ext cx="615759" cy="508001"/>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6671557" y="2312248"/>
            <a:ext cx="241226" cy="239184"/>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椭圆 16"/>
          <p:cNvSpPr/>
          <p:nvPr/>
        </p:nvSpPr>
        <p:spPr>
          <a:xfrm>
            <a:off x="3829059" y="4696463"/>
            <a:ext cx="239110" cy="241300"/>
          </a:xfrm>
          <a:prstGeom prst="ellipse">
            <a:avLst/>
          </a:prstGeom>
          <a:solidFill>
            <a:schemeClr val="bg1"/>
          </a:solidFill>
          <a:ln>
            <a:solidFill>
              <a:srgbClr val="0070C0"/>
            </a:solidFill>
          </a:ln>
        </p:spPr>
        <p:style>
          <a:lnRef idx="3">
            <a:schemeClr val="lt1"/>
          </a:lnRef>
          <a:fillRef idx="1">
            <a:schemeClr val="accent1"/>
          </a:fillRef>
          <a:effectRef idx="1">
            <a:schemeClr val="accent1"/>
          </a:effectRef>
          <a:fontRef idx="minor">
            <a:schemeClr val="lt1"/>
          </a:fontRef>
        </p:style>
        <p:txBody>
          <a:bodyPr anchor="ctr"/>
          <a:lstStyle/>
          <a:p>
            <a:pPr algn="ctr"/>
            <a:endParaRPr lang="zh-CN" altLang="en-US" sz="2400">
              <a:solidFill>
                <a:srgbClr val="FFFFFF"/>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right)">
                                      <p:cBhvr>
                                        <p:cTn id="59" dur="500"/>
                                        <p:tgtEl>
                                          <p:spTgt spid="16"/>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500"/>
                                        <p:tgtEl>
                                          <p:spTgt spid="14"/>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P spid="7" grpId="0"/>
      <p:bldP spid="10" grpId="0"/>
      <p:bldP spid="30" grpId="0" bldLvl="0" animBg="1"/>
      <p:bldP spid="11" grpId="0"/>
      <p:bldP spid="13" grpId="0"/>
      <p:bldP spid="60" grpId="0"/>
      <p:bldP spid="63" grpId="0" bldLvl="0" animBg="1"/>
      <p:bldP spid="1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0" y="5560060"/>
            <a:ext cx="12192000" cy="1297940"/>
            <a:chOff x="0" y="7076"/>
            <a:chExt cx="19200" cy="3724"/>
          </a:xfrm>
        </p:grpSpPr>
        <p:sp>
          <p:nvSpPr>
            <p:cNvPr id="8" name="任意多边形 7"/>
            <p:cNvSpPr/>
            <p:nvPr>
              <p:custDataLst>
                <p:tags r:id="rId2"/>
              </p:custDataLst>
            </p:nvPr>
          </p:nvSpPr>
          <p:spPr>
            <a:xfrm>
              <a:off x="0" y="707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custDataLst>
                <p:tags r:id="rId3"/>
              </p:custDataLst>
            </p:nvPr>
          </p:nvSpPr>
          <p:spPr>
            <a:xfrm>
              <a:off x="0" y="7536"/>
              <a:ext cx="19200" cy="3264"/>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gr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4"/>
            </p:custDataLst>
          </p:nvPr>
        </p:nvSpPr>
        <p:spPr>
          <a:xfrm>
            <a:off x="514350" y="952500"/>
            <a:ext cx="26212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对点击记录的处理</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3" name="文本框 2"/>
          <p:cNvSpPr txBox="1"/>
          <p:nvPr>
            <p:custDataLst>
              <p:tags r:id="rId5"/>
            </p:custDataLst>
          </p:nvPr>
        </p:nvSpPr>
        <p:spPr>
          <a:xfrm>
            <a:off x="611730"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custDataLst>
              <p:tags r:id="rId6"/>
            </p:custDataLst>
          </p:nvPr>
        </p:nvSpPr>
        <p:spPr>
          <a:xfrm>
            <a:off x="6254216" y="284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custDataLst>
              <p:tags r:id="rId7"/>
            </p:custDataLst>
          </p:nvPr>
        </p:nvSpPr>
        <p:spPr>
          <a:xfrm>
            <a:off x="2957847" y="3605580"/>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custDataLst>
              <p:tags r:id="rId8"/>
            </p:custDataLst>
          </p:nvPr>
        </p:nvSpPr>
        <p:spPr>
          <a:xfrm>
            <a:off x="8807278" y="3633519"/>
            <a:ext cx="1682152" cy="58356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custDataLst>
              <p:tags r:id="rId9"/>
            </p:custDataLst>
          </p:nvPr>
        </p:nvCxnSpPr>
        <p:spPr>
          <a:xfrm flipH="1">
            <a:off x="2745900" y="1440874"/>
            <a:ext cx="3810" cy="2652395"/>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0"/>
            </p:custDataLst>
          </p:nvPr>
        </p:nvCxnSpPr>
        <p:spPr>
          <a:xfrm>
            <a:off x="8596573" y="1366579"/>
            <a:ext cx="0" cy="27266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1"/>
            </p:custDataLst>
          </p:nvPr>
        </p:nvCxnSpPr>
        <p:spPr>
          <a:xfrm flipV="1">
            <a:off x="6124979" y="28414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2"/>
            </p:custDataLst>
          </p:nvPr>
        </p:nvCxnSpPr>
        <p:spPr>
          <a:xfrm>
            <a:off x="621031" y="35073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611326" y="3862897"/>
            <a:ext cx="205717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合并日志</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custDataLst>
              <p:tags r:id="rId14"/>
            </p:custDataLst>
          </p:nvPr>
        </p:nvSpPr>
        <p:spPr>
          <a:xfrm>
            <a:off x="607695" y="4287520"/>
            <a:ext cx="355536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我们将train.tsv和valid.tsv合并，得到50万条记录（该记录每当用户点开新闻页面产生一条）</a:t>
            </a:r>
            <a:endParaRPr kumimoji="0"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zh-CN"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根据每条记录的字段，可以划分为两部分：</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2.</a:t>
            </a:r>
            <a:r>
              <a:rPr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a:t>
            </a:r>
            <a:r>
              <a:rPr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当前页面点击记录</a:t>
            </a:r>
            <a:endParaRPr 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15"/>
            </p:custDataLst>
          </p:nvPr>
        </p:nvSpPr>
        <p:spPr>
          <a:xfrm>
            <a:off x="2930379" y="1289499"/>
            <a:ext cx="2980834"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分析</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custDataLst>
              <p:tags r:id="rId16"/>
            </p:custDataLst>
          </p:nvPr>
        </p:nvCxnSpPr>
        <p:spPr>
          <a:xfrm>
            <a:off x="3017459"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17"/>
            </p:custDataLst>
          </p:nvPr>
        </p:nvSpPr>
        <p:spPr>
          <a:xfrm>
            <a:off x="2930525" y="1717040"/>
            <a:ext cx="3065780" cy="2028825"/>
          </a:xfrm>
          <a:prstGeom prst="rect">
            <a:avLst/>
          </a:prstGeom>
          <a:noFill/>
          <a:ln>
            <a:noFill/>
          </a:ln>
        </p:spPr>
        <p:txBody>
          <a:bodyPr wrap="square" lIns="91440" tIns="45720" rIns="91440" bIns="45720" anchor="t" anchorCtr="0">
            <a:noAutofit/>
          </a:bodyPr>
          <a:lstStyle/>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针对这两个部分，我们发现前者可以精确到每次点击的时间点和该次浏览的持续时间，但后者只能精确到打开该页面的时间点，对于该页面上点击的新闻，只有浏览的持续时间。</a:t>
            </a:r>
            <a:endPar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endParaRPr>
          </a:p>
          <a:p>
            <a:pPr marL="0" marR="0" lvl="0" indent="0" algn="just" defTabSz="913765" rtl="0" eaLnBrk="1" fontAlgn="auto" latinLnBrk="0" hangingPunct="1">
              <a:lnSpc>
                <a:spcPct val="125000"/>
              </a:lnSpc>
              <a:spcBef>
                <a:spcPts val="0"/>
              </a:spcBef>
              <a:spcAft>
                <a:spcPts val="0"/>
              </a:spcAft>
              <a:buClrTx/>
              <a:buSzPct val="25000"/>
              <a:buFontTx/>
              <a:buNone/>
              <a:defRPr/>
            </a:pPr>
            <a:r>
              <a:rPr lang="en-US" altLang="zh-CN" sz="120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并且我们发现历史点击记录包含了当前页面点击记录，并且前者总数远远大于后者。</a:t>
            </a:r>
            <a:endParaRPr kumimoji="0" lang="en-US" altLang="zh-CN" sz="12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文本框 9"/>
          <p:cNvSpPr txBox="1"/>
          <p:nvPr>
            <p:custDataLst>
              <p:tags r:id="rId18"/>
            </p:custDataLst>
          </p:nvPr>
        </p:nvSpPr>
        <p:spPr>
          <a:xfrm>
            <a:off x="6281837" y="3862897"/>
            <a:ext cx="2412071"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决策</a:t>
            </a:r>
            <a:endPar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p:custDataLst>
              <p:tags r:id="rId19"/>
            </p:custDataLst>
          </p:nvPr>
        </p:nvCxnSpPr>
        <p:spPr>
          <a:xfrm>
            <a:off x="6366377"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custDataLst>
              <p:tags r:id="rId20"/>
            </p:custDataLst>
          </p:nvPr>
        </p:nvSpPr>
        <p:spPr>
          <a:xfrm>
            <a:off x="8746318" y="1291527"/>
            <a:ext cx="2947770" cy="36830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defRPr/>
            </a:pPr>
            <a:r>
              <a:rPr lang="zh-CN" altLang="en-US" sz="1800" noProof="0" dirty="0">
                <a:ln>
                  <a:noFill/>
                </a:ln>
                <a:solidFill>
                  <a:srgbClr val="002060"/>
                </a:solidFill>
                <a:effectLst/>
                <a:uLnTx/>
                <a:uFillTx/>
                <a:latin typeface="微软雅黑" panose="020B0503020204020204" pitchFamily="34" charset="-122"/>
                <a:ea typeface="微软雅黑" panose="020B0503020204020204" pitchFamily="34" charset="-122"/>
              </a:rPr>
              <a:t>分割为4元组</a:t>
            </a:r>
            <a:endParaRPr lang="zh-CN" altLang="en-US" sz="180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cxnSp>
        <p:nvCxnSpPr>
          <p:cNvPr id="41" name="直接连接符 40"/>
          <p:cNvCxnSpPr/>
          <p:nvPr>
            <p:custDataLst>
              <p:tags r:id="rId21"/>
            </p:custDataLst>
          </p:nvPr>
        </p:nvCxnSpPr>
        <p:spPr>
          <a:xfrm>
            <a:off x="8830858" y="16877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22"/>
            </p:custDataLst>
          </p:nvPr>
        </p:nvSpPr>
        <p:spPr>
          <a:xfrm>
            <a:off x="8746490" y="1696720"/>
            <a:ext cx="2947035" cy="170688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即(user_id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news_id</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start_ts</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duration)，分别表示用户ID、新闻ID、新闻点击时间戳、浏览时间</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最后保存得到</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27186238条点击记录</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，按照start_ts进行排序</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连接符 19"/>
          <p:cNvCxnSpPr/>
          <p:nvPr>
            <p:custDataLst>
              <p:tags r:id="rId23"/>
            </p:custDataLst>
          </p:nvPr>
        </p:nvCxnSpPr>
        <p:spPr>
          <a:xfrm>
            <a:off x="696270" y="42781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24"/>
            </p:custDataLst>
          </p:nvPr>
        </p:nvSpPr>
        <p:spPr>
          <a:xfrm>
            <a:off x="6366510" y="4446905"/>
            <a:ext cx="2230120" cy="1383665"/>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因此最后我们使用</a:t>
            </a:r>
            <a:r>
              <a:rPr lang="en-US" altLang="zh-CN"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用户历史点击记录</a:t>
            </a:r>
            <a:r>
              <a:rPr lang="en-US" altLang="zh-CN" sz="1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，即字段ClicknewsID、dwelltime和exposure_time。</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1" name="图片 30"/>
          <p:cNvPicPr>
            <a:picLocks noChangeAspect="1"/>
          </p:cNvPicPr>
          <p:nvPr/>
        </p:nvPicPr>
        <p:blipFill>
          <a:blip r:embed="rId25"/>
          <a:stretch>
            <a:fillRect/>
          </a:stretch>
        </p:blipFill>
        <p:spPr>
          <a:xfrm>
            <a:off x="8882380" y="4217035"/>
            <a:ext cx="2795270" cy="2308860"/>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556006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5720080"/>
            <a:ext cx="12192000" cy="1137920"/>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cxnSp>
        <p:nvCxnSpPr>
          <p:cNvPr id="26" name="直接连接符 25"/>
          <p:cNvCxnSpPr/>
          <p:nvPr/>
        </p:nvCxnSpPr>
        <p:spPr>
          <a:xfrm>
            <a:off x="0" y="873125"/>
            <a:ext cx="1875790"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965" y="227965"/>
            <a:ext cx="726481" cy="646331"/>
          </a:xfrm>
          <a:prstGeom prst="rect">
            <a:avLst/>
          </a:prstGeom>
          <a:noFill/>
        </p:spPr>
        <p:txBody>
          <a:bodyPr wrap="none" rtlCol="0">
            <a:spAutoFit/>
          </a:bodyPr>
          <a:lstStyle/>
          <a:p>
            <a:r>
              <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rPr>
              <a:t>01</a:t>
            </a:r>
            <a:endParaRPr lang="en-US" altLang="zh-CN" sz="3600" dirty="0">
              <a:solidFill>
                <a:srgbClr val="3D5382"/>
              </a:solidFill>
              <a:latin typeface="微软雅黑" panose="020B0503020204020204" pitchFamily="34" charset="-122"/>
              <a:ea typeface="微软雅黑" panose="020B0503020204020204" pitchFamily="34" charset="-122"/>
              <a:cs typeface="Lucida Casual Regular" panose="02010600010101010101" charset="-122"/>
            </a:endParaRPr>
          </a:p>
        </p:txBody>
      </p:sp>
      <p:sp>
        <p:nvSpPr>
          <p:cNvPr id="29" name="文本框 28"/>
          <p:cNvSpPr txBox="1"/>
          <p:nvPr/>
        </p:nvSpPr>
        <p:spPr>
          <a:xfrm>
            <a:off x="791845" y="320040"/>
            <a:ext cx="3840480" cy="460375"/>
          </a:xfrm>
          <a:prstGeom prst="rect">
            <a:avLst/>
          </a:prstGeom>
          <a:noFill/>
        </p:spPr>
        <p:txBody>
          <a:bodyPr wrap="none" rtlCol="0">
            <a:spAutoFit/>
          </a:bodyPr>
          <a:lstStyle/>
          <a:p>
            <a:pPr algn="l"/>
            <a:r>
              <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sym typeface="+mn-ea"/>
              </a:rPr>
              <a:t>新闻数据和点击流数据模拟</a:t>
            </a:r>
            <a:endParaRPr lang="zh-CN" altLang="en-US" sz="2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sp>
        <p:nvSpPr>
          <p:cNvPr id="2" name="文本框 1"/>
          <p:cNvSpPr txBox="1"/>
          <p:nvPr>
            <p:custDataLst>
              <p:tags r:id="rId1"/>
            </p:custDataLst>
          </p:nvPr>
        </p:nvSpPr>
        <p:spPr>
          <a:xfrm>
            <a:off x="514350" y="952500"/>
            <a:ext cx="1402080" cy="398780"/>
          </a:xfrm>
          <a:prstGeom prst="rect">
            <a:avLst/>
          </a:prstGeom>
          <a:noFill/>
        </p:spPr>
        <p:txBody>
          <a:bodyPr wrap="none" rtlCol="0">
            <a:spAutoFit/>
          </a:bodyPr>
          <a:lstStyle/>
          <a:p>
            <a:pPr algn="l"/>
            <a:r>
              <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rPr>
              <a:t>日志生成</a:t>
            </a:r>
            <a:endParaRPr lang="zh-CN" altLang="en-US" sz="2000" b="1" cap="all" spc="400" dirty="0">
              <a:solidFill>
                <a:schemeClr val="tx1">
                  <a:lumMod val="75000"/>
                  <a:lumOff val="25000"/>
                </a:schemeClr>
              </a:solidFill>
              <a:uFillTx/>
              <a:latin typeface="微软雅黑" panose="020B0503020204020204" pitchFamily="34" charset="-122"/>
              <a:ea typeface="微软雅黑" panose="020B0503020204020204" pitchFamily="34" charset="-122"/>
              <a:cs typeface="兰米宋体加粗" panose="02000503000000000000" charset="-122"/>
              <a:sym typeface="+mn-ea"/>
            </a:endParaRPr>
          </a:p>
        </p:txBody>
      </p:sp>
      <p:sp>
        <p:nvSpPr>
          <p:cNvPr id="63" name="矩形 62"/>
          <p:cNvSpPr/>
          <p:nvPr>
            <p:custDataLst>
              <p:tags r:id="rId2"/>
            </p:custDataLst>
          </p:nvPr>
        </p:nvSpPr>
        <p:spPr>
          <a:xfrm>
            <a:off x="3778885" y="4216400"/>
            <a:ext cx="1050290" cy="1050290"/>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3" name="组合 2"/>
          <p:cNvGrpSpPr/>
          <p:nvPr>
            <p:custDataLst>
              <p:tags r:id="rId3"/>
            </p:custDataLst>
          </p:nvPr>
        </p:nvGrpSpPr>
        <p:grpSpPr>
          <a:xfrm>
            <a:off x="514350" y="1976755"/>
            <a:ext cx="10981055" cy="3410585"/>
            <a:chOff x="573" y="2628"/>
            <a:chExt cx="17293" cy="5371"/>
          </a:xfrm>
        </p:grpSpPr>
        <p:grpSp>
          <p:nvGrpSpPr>
            <p:cNvPr id="20" name="组合 19"/>
            <p:cNvGrpSpPr/>
            <p:nvPr/>
          </p:nvGrpSpPr>
          <p:grpSpPr>
            <a:xfrm>
              <a:off x="1326" y="2628"/>
              <a:ext cx="1636" cy="1636"/>
              <a:chOff x="5213" y="2493"/>
              <a:chExt cx="1636" cy="1636"/>
            </a:xfrm>
          </p:grpSpPr>
          <p:sp>
            <p:nvSpPr>
              <p:cNvPr id="9" name="矩形 8"/>
              <p:cNvSpPr/>
              <p:nvPr>
                <p:custDataLst>
                  <p:tags r:id="rId4"/>
                </p:custDataLst>
              </p:nvPr>
            </p:nvSpPr>
            <p:spPr>
              <a:xfrm>
                <a:off x="5213" y="2493"/>
                <a:ext cx="1636" cy="1636"/>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6" name="图片 5" descr="文本"/>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5761" y="2966"/>
                <a:ext cx="540" cy="690"/>
              </a:xfrm>
              <a:prstGeom prst="rect">
                <a:avLst/>
              </a:prstGeom>
            </p:spPr>
          </p:pic>
        </p:grpSp>
        <p:grpSp>
          <p:nvGrpSpPr>
            <p:cNvPr id="7" name="组合 6"/>
            <p:cNvGrpSpPr/>
            <p:nvPr/>
          </p:nvGrpSpPr>
          <p:grpSpPr>
            <a:xfrm>
              <a:off x="15165" y="6345"/>
              <a:ext cx="1654" cy="1654"/>
              <a:chOff x="13592" y="6953"/>
              <a:chExt cx="1654" cy="1654"/>
            </a:xfrm>
          </p:grpSpPr>
          <p:sp>
            <p:nvSpPr>
              <p:cNvPr id="10" name="矩形 9"/>
              <p:cNvSpPr/>
              <p:nvPr>
                <p:custDataLst>
                  <p:tags r:id="rId8"/>
                </p:custDataLst>
              </p:nvPr>
            </p:nvSpPr>
            <p:spPr>
              <a:xfrm>
                <a:off x="13592" y="6953"/>
                <a:ext cx="1654" cy="1654"/>
              </a:xfrm>
              <a:prstGeom prst="rect">
                <a:avLst/>
              </a:pr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1" name="图片 10" descr="时间"/>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14089" y="7450"/>
                <a:ext cx="660" cy="660"/>
              </a:xfrm>
              <a:prstGeom prst="rect">
                <a:avLst/>
              </a:prstGeom>
            </p:spPr>
          </p:pic>
        </p:grpSp>
        <p:pic>
          <p:nvPicPr>
            <p:cNvPr id="13" name="图片 12" descr="收藏"/>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6130" y="6600"/>
              <a:ext cx="823" cy="803"/>
            </a:xfrm>
            <a:prstGeom prst="rect">
              <a:avLst/>
            </a:prstGeom>
          </p:spPr>
        </p:pic>
        <p:grpSp>
          <p:nvGrpSpPr>
            <p:cNvPr id="22" name="组合 21"/>
            <p:cNvGrpSpPr/>
            <p:nvPr/>
          </p:nvGrpSpPr>
          <p:grpSpPr>
            <a:xfrm>
              <a:off x="10804" y="3194"/>
              <a:ext cx="1655" cy="1655"/>
              <a:chOff x="12284" y="3431"/>
              <a:chExt cx="1655" cy="1655"/>
            </a:xfrm>
          </p:grpSpPr>
          <p:sp>
            <p:nvSpPr>
              <p:cNvPr id="16" name="矩形 15"/>
              <p:cNvSpPr/>
              <p:nvPr>
                <p:custDataLst>
                  <p:tags r:id="rId15"/>
                </p:custDataLst>
              </p:nvPr>
            </p:nvSpPr>
            <p:spPr>
              <a:xfrm>
                <a:off x="12284" y="3431"/>
                <a:ext cx="1655" cy="1655"/>
              </a:xfrm>
              <a:prstGeom prst="rect">
                <a:avLst/>
              </a:pr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pic>
            <p:nvPicPr>
              <p:cNvPr id="14" name="图片 13" descr="灵感"/>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2740" y="3749"/>
                <a:ext cx="743" cy="924"/>
              </a:xfrm>
              <a:prstGeom prst="rect">
                <a:avLst/>
              </a:prstGeom>
            </p:spPr>
          </p:pic>
        </p:grpSp>
        <p:sp>
          <p:nvSpPr>
            <p:cNvPr id="17" name="虚尾箭头 16"/>
            <p:cNvSpPr/>
            <p:nvPr>
              <p:custDataLst>
                <p:tags r:id="rId19"/>
              </p:custDataLst>
            </p:nvPr>
          </p:nvSpPr>
          <p:spPr>
            <a:xfrm rot="2880000">
              <a:off x="3592" y="449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5" name="虚尾箭头 14"/>
            <p:cNvSpPr/>
            <p:nvPr>
              <p:custDataLst>
                <p:tags r:id="rId20"/>
              </p:custDataLst>
            </p:nvPr>
          </p:nvSpPr>
          <p:spPr>
            <a:xfrm rot="18900000">
              <a:off x="8325" y="4747"/>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sp>
          <p:nvSpPr>
            <p:cNvPr id="19" name="虚尾箭头 18"/>
            <p:cNvSpPr/>
            <p:nvPr>
              <p:custDataLst>
                <p:tags r:id="rId21"/>
              </p:custDataLst>
            </p:nvPr>
          </p:nvSpPr>
          <p:spPr>
            <a:xfrm rot="2700000">
              <a:off x="12809" y="5118"/>
              <a:ext cx="1542" cy="765"/>
            </a:xfrm>
            <a:prstGeom prst="stripedRightArrow">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ucida Casual Regular" panose="02010600010101010101" charset="-122"/>
                <a:ea typeface="Lucida Casual Regular" panose="02010600010101010101" charset="-122"/>
                <a:cs typeface="Lucida Casual Regular" panose="02010600010101010101" charset="-122"/>
              </a:endParaRPr>
            </a:p>
          </p:txBody>
        </p:sp>
        <p:grpSp>
          <p:nvGrpSpPr>
            <p:cNvPr id="25" name="组合 24"/>
            <p:cNvGrpSpPr/>
            <p:nvPr/>
          </p:nvGrpSpPr>
          <p:grpSpPr>
            <a:xfrm>
              <a:off x="573" y="4590"/>
              <a:ext cx="3022" cy="1726"/>
              <a:chOff x="5097" y="2490"/>
              <a:chExt cx="3022" cy="1726"/>
            </a:xfrm>
          </p:grpSpPr>
          <p:sp>
            <p:nvSpPr>
              <p:cNvPr id="33" name="文本框 32"/>
              <p:cNvSpPr txBox="1"/>
              <p:nvPr>
                <p:custDataLst>
                  <p:tags r:id="rId22"/>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读取文件</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18" name="文本框 17"/>
              <p:cNvSpPr txBox="1"/>
              <p:nvPr>
                <p:custDataLst>
                  <p:tags r:id="rId23"/>
                </p:custDataLst>
              </p:nvPr>
            </p:nvSpPr>
            <p:spPr>
              <a:xfrm>
                <a:off x="5097" y="3325"/>
                <a:ext cx="3022" cy="89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直接读取上述处理过后的`log.csv` 文件</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21" name="组合 20"/>
            <p:cNvGrpSpPr/>
            <p:nvPr/>
          </p:nvGrpSpPr>
          <p:grpSpPr>
            <a:xfrm>
              <a:off x="4832" y="2690"/>
              <a:ext cx="3631" cy="3003"/>
              <a:chOff x="4831" y="2490"/>
              <a:chExt cx="3631" cy="3003"/>
            </a:xfrm>
          </p:grpSpPr>
          <p:sp>
            <p:nvSpPr>
              <p:cNvPr id="27" name="文本框 26"/>
              <p:cNvSpPr txBox="1"/>
              <p:nvPr>
                <p:custDataLst>
                  <p:tags r:id="rId24"/>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按行迭代</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30" name="文本框 29"/>
              <p:cNvSpPr txBox="1"/>
              <p:nvPr>
                <p:custDataLst>
                  <p:tags r:id="rId25"/>
                </p:custDataLst>
              </p:nvPr>
            </p:nvSpPr>
            <p:spPr>
              <a:xfrm>
                <a:off x="4831" y="3315"/>
                <a:ext cx="3631" cy="2178"/>
              </a:xfrm>
              <a:prstGeom prst="rect">
                <a:avLst/>
              </a:prstGeom>
              <a:noFill/>
            </p:spPr>
            <p:txBody>
              <a:bodyPr wrap="square" rtlCol="0">
                <a:spAutoFit/>
              </a:bodyPr>
              <a:lstStyle/>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设置一个当前时间戳，每当新读取一行点击时间，用新时间戳减去当前时间戳得到时差delta，并让程序睡眠delta秒</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31" name="组合 30"/>
            <p:cNvGrpSpPr/>
            <p:nvPr/>
          </p:nvGrpSpPr>
          <p:grpSpPr>
            <a:xfrm>
              <a:off x="9822" y="5204"/>
              <a:ext cx="3619" cy="1902"/>
              <a:chOff x="4558" y="1929"/>
              <a:chExt cx="3619" cy="1902"/>
            </a:xfrm>
          </p:grpSpPr>
          <p:sp>
            <p:nvSpPr>
              <p:cNvPr id="40" name="文本框 39"/>
              <p:cNvSpPr txBox="1"/>
              <p:nvPr>
                <p:custDataLst>
                  <p:tags r:id="rId26"/>
                </p:custDataLst>
              </p:nvPr>
            </p:nvSpPr>
            <p:spPr>
              <a:xfrm>
                <a:off x="5321" y="1929"/>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写入文件</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41" name="文本框 40"/>
              <p:cNvSpPr txBox="1"/>
              <p:nvPr>
                <p:custDataLst>
                  <p:tags r:id="rId27"/>
                </p:custDataLst>
              </p:nvPr>
            </p:nvSpPr>
            <p:spPr>
              <a:xfrm>
                <a:off x="4558" y="2670"/>
                <a:ext cx="3619" cy="116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睡眠完成后再将其写入到`click.log` 文件中</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nvGrpSpPr>
            <p:cNvPr id="45" name="组合 44"/>
            <p:cNvGrpSpPr/>
            <p:nvPr/>
          </p:nvGrpSpPr>
          <p:grpSpPr>
            <a:xfrm>
              <a:off x="14274" y="3622"/>
              <a:ext cx="3592" cy="2323"/>
              <a:chOff x="4890" y="2490"/>
              <a:chExt cx="3592" cy="2323"/>
            </a:xfrm>
          </p:grpSpPr>
          <p:sp>
            <p:nvSpPr>
              <p:cNvPr id="58" name="文本框 57"/>
              <p:cNvSpPr txBox="1"/>
              <p:nvPr>
                <p:custDataLst>
                  <p:tags r:id="rId28"/>
                </p:custDataLst>
              </p:nvPr>
            </p:nvSpPr>
            <p:spPr>
              <a:xfrm>
                <a:off x="5561" y="2490"/>
                <a:ext cx="2094" cy="62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Lucida Casual Regular" panose="02010600010101010101" charset="-122"/>
                  </a:rPr>
                  <a:t>输入队列</a:t>
                </a:r>
                <a:endParaRPr lang="zh-CN" altLang="en-US" sz="2000" dirty="0">
                  <a:latin typeface="微软雅黑" panose="020B0503020204020204" pitchFamily="34" charset="-122"/>
                  <a:ea typeface="微软雅黑" panose="020B0503020204020204" pitchFamily="34" charset="-122"/>
                  <a:cs typeface="Lucida Casual Regular" panose="02010600010101010101" charset="-122"/>
                </a:endParaRPr>
              </a:p>
            </p:txBody>
          </p:sp>
          <p:sp>
            <p:nvSpPr>
              <p:cNvPr id="60" name="文本框 59"/>
              <p:cNvSpPr txBox="1"/>
              <p:nvPr>
                <p:custDataLst>
                  <p:tags r:id="rId29"/>
                </p:custDataLst>
              </p:nvPr>
            </p:nvSpPr>
            <p:spPr>
              <a:xfrm>
                <a:off x="4890" y="3218"/>
                <a:ext cx="3592" cy="1595"/>
              </a:xfrm>
              <a:prstGeom prst="rect">
                <a:avLst/>
              </a:prstGeom>
              <a:noFill/>
            </p:spPr>
            <p:txBody>
              <a:bodyPr wrap="square" rtlCol="0">
                <a:spAutoFit/>
              </a:bodyPr>
              <a:lstStyle/>
              <a:p>
                <a:pPr algn="ctr">
                  <a:lnSpc>
                    <a:spcPct val="120000"/>
                  </a:lnSpc>
                  <a:spcBef>
                    <a:spcPts val="0"/>
                  </a:spcBef>
                  <a:spcAft>
                    <a:spcPts val="0"/>
                  </a:spcAft>
                </a:pPr>
                <a:r>
                  <a:rPr lang="zh-CN" altLang="en-US" sz="1400" dirty="0">
                    <a:latin typeface="微软雅黑" panose="020B0503020204020204" pitchFamily="34" charset="-122"/>
                    <a:ea typeface="微软雅黑" panose="020B0503020204020204" pitchFamily="34" charset="-122"/>
                    <a:cs typeface="Lucida Casual Regular" panose="02010600010101010101" charset="-122"/>
                  </a:rPr>
                  <a:t>由flume监视其改变，当有新的内容在文件末尾写入时，就将其采集给kafka消息队列中。</a:t>
                </a:r>
                <a:endParaRPr lang="zh-CN" altLang="en-US" sz="1400" dirty="0">
                  <a:latin typeface="微软雅黑" panose="020B0503020204020204" pitchFamily="34" charset="-122"/>
                  <a:ea typeface="微软雅黑" panose="020B0503020204020204" pitchFamily="34" charset="-122"/>
                  <a:cs typeface="Lucida Casual Regular" panose="02010600010101010101" charset="-122"/>
                </a:endParaRPr>
              </a:p>
            </p:txBody>
          </p:sp>
        </p:grpSp>
      </p:grpSp>
    </p:spTree>
    <p:custDataLst>
      <p:tags r:id="rId3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44934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D1CD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5" name="任意多边形 4"/>
          <p:cNvSpPr/>
          <p:nvPr/>
        </p:nvSpPr>
        <p:spPr>
          <a:xfrm>
            <a:off x="0" y="4785548"/>
            <a:ext cx="12192000" cy="2072452"/>
          </a:xfrm>
          <a:custGeom>
            <a:avLst/>
            <a:gdLst/>
            <a:ahLst/>
            <a:cxnLst>
              <a:cxn ang="3">
                <a:pos x="hc" y="t"/>
              </a:cxn>
              <a:cxn ang="cd2">
                <a:pos x="l" y="vc"/>
              </a:cxn>
              <a:cxn ang="cd4">
                <a:pos x="hc" y="b"/>
              </a:cxn>
              <a:cxn ang="0">
                <a:pos x="r" y="vc"/>
              </a:cxn>
            </a:cxnLst>
            <a:rect l="l" t="t" r="r" b="b"/>
            <a:pathLst>
              <a:path w="19200" h="3264">
                <a:moveTo>
                  <a:pt x="0" y="0"/>
                </a:moveTo>
                <a:lnTo>
                  <a:pt x="42" y="33"/>
                </a:lnTo>
                <a:cubicBezTo>
                  <a:pt x="1851" y="1421"/>
                  <a:pt x="5453" y="2367"/>
                  <a:pt x="9600" y="2367"/>
                </a:cubicBezTo>
                <a:cubicBezTo>
                  <a:pt x="13747" y="2367"/>
                  <a:pt x="17349" y="1421"/>
                  <a:pt x="19158" y="33"/>
                </a:cubicBezTo>
                <a:lnTo>
                  <a:pt x="19200" y="0"/>
                </a:lnTo>
                <a:lnTo>
                  <a:pt x="19200" y="3264"/>
                </a:lnTo>
                <a:lnTo>
                  <a:pt x="0" y="3264"/>
                </a:lnTo>
                <a:lnTo>
                  <a:pt x="0" y="0"/>
                </a:lnTo>
                <a:close/>
              </a:path>
            </a:pathLst>
          </a:custGeom>
          <a:solidFill>
            <a:srgbClr val="3D53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cs typeface="Lucida Casual Regular" panose="02010600010101010101" charset="-122"/>
            </a:endParaRPr>
          </a:p>
        </p:txBody>
      </p:sp>
      <p:sp>
        <p:nvSpPr>
          <p:cNvPr id="31" name="文本框 30"/>
          <p:cNvSpPr txBox="1"/>
          <p:nvPr/>
        </p:nvSpPr>
        <p:spPr>
          <a:xfrm>
            <a:off x="5539703" y="2691765"/>
            <a:ext cx="1110689" cy="769441"/>
          </a:xfrm>
          <a:prstGeom prst="rect">
            <a:avLst/>
          </a:prstGeom>
          <a:noFill/>
        </p:spPr>
        <p:txBody>
          <a:bodyPr wrap="none" rtlCol="0">
            <a:spAutoFit/>
          </a:bodyPr>
          <a:lstStyle/>
          <a:p>
            <a:pPr algn="ctr"/>
            <a:r>
              <a:rPr lang="en-US" altLang="zh-CN"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rPr>
              <a:t>ETL</a:t>
            </a:r>
            <a:endParaRPr lang="zh-CN" altLang="en-US" sz="4400" dirty="0">
              <a:solidFill>
                <a:srgbClr val="3D5382"/>
              </a:solidFill>
              <a:latin typeface="微软雅黑" panose="020B0503020204020204" pitchFamily="34" charset="-122"/>
              <a:ea typeface="微软雅黑" panose="020B0503020204020204" pitchFamily="34" charset="-122"/>
              <a:cs typeface="方正宝黑体 简 Medium" panose="02010600010101010101" charset="-122"/>
            </a:endParaRPr>
          </a:p>
        </p:txBody>
      </p:sp>
      <p:grpSp>
        <p:nvGrpSpPr>
          <p:cNvPr id="37" name="组合 36"/>
          <p:cNvGrpSpPr/>
          <p:nvPr/>
        </p:nvGrpSpPr>
        <p:grpSpPr>
          <a:xfrm>
            <a:off x="3683000" y="1554480"/>
            <a:ext cx="4827905" cy="708025"/>
            <a:chOff x="5798" y="1089"/>
            <a:chExt cx="7603" cy="1115"/>
          </a:xfrm>
        </p:grpSpPr>
        <p:sp>
          <p:nvSpPr>
            <p:cNvPr id="30" name="文本框 29"/>
            <p:cNvSpPr txBox="1"/>
            <p:nvPr/>
          </p:nvSpPr>
          <p:spPr>
            <a:xfrm>
              <a:off x="8086" y="1089"/>
              <a:ext cx="3027" cy="1115"/>
            </a:xfrm>
            <a:prstGeom prst="rect">
              <a:avLst/>
            </a:prstGeom>
            <a:noFill/>
          </p:spPr>
          <p:txBody>
            <a:bodyPr wrap="none" rtlCol="0">
              <a:spAutoFit/>
            </a:bodyPr>
            <a:lstStyle/>
            <a:p>
              <a:pPr algn="ctr"/>
              <a:r>
                <a:rPr lang="en-US" altLang="zh-CN" sz="4000" dirty="0">
                  <a:solidFill>
                    <a:srgbClr val="D1CDE7"/>
                  </a:solidFill>
                  <a:latin typeface="微软雅黑" panose="020B0503020204020204" pitchFamily="34" charset="-122"/>
                  <a:ea typeface="微软雅黑" panose="020B0503020204020204" pitchFamily="34" charset="-122"/>
                  <a:cs typeface="Kata Bold" charset="0"/>
                </a:rPr>
                <a:t>Part 02</a:t>
              </a:r>
              <a:endParaRPr lang="en-US" altLang="zh-CN" sz="4000" dirty="0">
                <a:solidFill>
                  <a:srgbClr val="D1CDE7"/>
                </a:solidFill>
                <a:latin typeface="微软雅黑" panose="020B0503020204020204" pitchFamily="34" charset="-122"/>
                <a:ea typeface="微软雅黑" panose="020B0503020204020204" pitchFamily="34" charset="-122"/>
                <a:cs typeface="Kata Bold" charset="0"/>
              </a:endParaRPr>
            </a:p>
          </p:txBody>
        </p:sp>
        <p:cxnSp>
          <p:nvCxnSpPr>
            <p:cNvPr id="34" name="直接连接符 33"/>
            <p:cNvCxnSpPr/>
            <p:nvPr/>
          </p:nvCxnSpPr>
          <p:spPr>
            <a:xfrm>
              <a:off x="11135"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798" y="1646"/>
              <a:ext cx="2266" cy="0"/>
            </a:xfrm>
            <a:prstGeom prst="line">
              <a:avLst/>
            </a:prstGeom>
            <a:ln w="12700">
              <a:solidFill>
                <a:srgbClr val="3D538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0.xml><?xml version="1.0" encoding="utf-8"?>
<p:tagLst xmlns:p="http://schemas.openxmlformats.org/presentationml/2006/main">
  <p:tag name="KSO_WM_DIAGRAM_VIRTUALLY_FRAME" val="{&quot;height&quot;:213.95,&quot;left&quot;:156.9,&quot;top&quot;:160.65,&quot;width&quot;:226.6}"/>
</p:tagLst>
</file>

<file path=ppt/tags/tag10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2.xml><?xml version="1.0" encoding="utf-8"?>
<p:tagLst xmlns:p="http://schemas.openxmlformats.org/presentationml/2006/main">
  <p:tag name="KSO_WM_DIAGRAM_VIRTUALLY_FRAME" val="{&quot;height&quot;:213.95,&quot;left&quot;:156.9,&quot;top&quot;:160.65,&quot;width&quot;:226.6}"/>
</p:tagLst>
</file>

<file path=ppt/tags/tag10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4.xml><?xml version="1.0" encoding="utf-8"?>
<p:tagLst xmlns:p="http://schemas.openxmlformats.org/presentationml/2006/main">
  <p:tag name="KSO_WM_DIAGRAM_VIRTUALLY_FRAME" val="{&quot;height&quot;:443.74535433070866,&quot;left&quot;:0,&quot;top&quot;:96.25464566929134,&quot;width&quot;:960}"/>
</p:tagLst>
</file>

<file path=ppt/tags/tag105.xml><?xml version="1.0" encoding="utf-8"?>
<p:tagLst xmlns:p="http://schemas.openxmlformats.org/presentationml/2006/main">
  <p:tag name="KSO_WM_DIAGRAM_VIRTUALLY_FRAME" val="{&quot;height&quot;:443.74535433070866,&quot;left&quot;:0,&quot;top&quot;:96.25464566929134,&quot;width&quot;:960}"/>
</p:tagLst>
</file>

<file path=ppt/tags/tag106.xml><?xml version="1.0" encoding="utf-8"?>
<p:tagLst xmlns:p="http://schemas.openxmlformats.org/presentationml/2006/main">
  <p:tag name="KSO_WM_DIAGRAM_VIRTUALLY_FRAME" val="{&quot;height&quot;:443.74535433070866,&quot;left&quot;:0,&quot;top&quot;:96.25464566929134,&quot;width&quot;:960}"/>
</p:tagLst>
</file>

<file path=ppt/tags/tag107.xml><?xml version="1.0" encoding="utf-8"?>
<p:tagLst xmlns:p="http://schemas.openxmlformats.org/presentationml/2006/main">
  <p:tag name="KSO_WM_DIAGRAM_VIRTUALLY_FRAME" val="{&quot;height&quot;:213.95,&quot;left&quot;:156.9,&quot;top&quot;:160.65,&quot;width&quot;:226.6}"/>
</p:tagLst>
</file>

<file path=ppt/tags/tag108.xml><?xml version="1.0" encoding="utf-8"?>
<p:tagLst xmlns:p="http://schemas.openxmlformats.org/presentationml/2006/main">
  <p:tag name="KSO_WM_DIAGRAM_VIRTUALLY_FRAME" val="{&quot;height&quot;:443.74535433070866,&quot;left&quot;:0.6,&quot;top&quot;:96.25464566929132,&quot;width&quot;:960}"/>
</p:tagLst>
</file>

<file path=ppt/tags/tag109.xml><?xml version="1.0" encoding="utf-8"?>
<p:tagLst xmlns:p="http://schemas.openxmlformats.org/presentationml/2006/main">
  <p:tag name="KSO_WM_DIAGRAM_VIRTUALLY_FRAME" val="{&quot;height&quot;:443.74535433070866,&quot;left&quot;:0.6,&quot;top&quot;:96.25464566929132,&quot;width&quot;:960}"/>
</p:tagLst>
</file>

<file path=ppt/tags/tag1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10.xml><?xml version="1.0" encoding="utf-8"?>
<p:tagLst xmlns:p="http://schemas.openxmlformats.org/presentationml/2006/main">
  <p:tag name="KSO_WM_DIAGRAM_VIRTUALLY_FRAME" val="{&quot;height&quot;:443.74535433070866,&quot;left&quot;:0.6,&quot;top&quot;:96.25464566929132,&quot;width&quot;:960}"/>
</p:tagLst>
</file>

<file path=ppt/tags/tag111.xml><?xml version="1.0" encoding="utf-8"?>
<p:tagLst xmlns:p="http://schemas.openxmlformats.org/presentationml/2006/main">
  <p:tag name="KSO_WM_DIAGRAM_VIRTUALLY_FRAME" val="{&quot;height&quot;:443.74535433070866,&quot;left&quot;:0.6,&quot;top&quot;:96.25464566929132,&quot;width&quot;:960}"/>
</p:tagLst>
</file>

<file path=ppt/tags/tag112.xml><?xml version="1.0" encoding="utf-8"?>
<p:tagLst xmlns:p="http://schemas.openxmlformats.org/presentationml/2006/main">
  <p:tag name="KSO_WM_DIAGRAM_VIRTUALLY_FRAME" val="{&quot;height&quot;:443.74535433070866,&quot;left&quot;:0.6,&quot;top&quot;:96.25464566929132,&quot;width&quot;:960}"/>
</p:tagLst>
</file>

<file path=ppt/tags/tag113.xml><?xml version="1.0" encoding="utf-8"?>
<p:tagLst xmlns:p="http://schemas.openxmlformats.org/presentationml/2006/main">
  <p:tag name="KSO_WM_DIAGRAM_VIRTUALLY_FRAME" val="{&quot;height&quot;:443.74535433070866,&quot;left&quot;:0.6,&quot;top&quot;:96.25464566929132,&quot;width&quot;:960}"/>
</p:tagLst>
</file>

<file path=ppt/tags/tag114.xml><?xml version="1.0" encoding="utf-8"?>
<p:tagLst xmlns:p="http://schemas.openxmlformats.org/presentationml/2006/main">
  <p:tag name="KSO_WM_DIAGRAM_VIRTUALLY_FRAME" val="{&quot;height&quot;:443.74535433070866,&quot;left&quot;:0.6,&quot;top&quot;:96.25464566929132,&quot;width&quot;:960}"/>
</p:tagLst>
</file>

<file path=ppt/tags/tag115.xml><?xml version="1.0" encoding="utf-8"?>
<p:tagLst xmlns:p="http://schemas.openxmlformats.org/presentationml/2006/main">
  <p:tag name="KSO_WM_DIAGRAM_VIRTUALLY_FRAME" val="{&quot;height&quot;:443.74535433070866,&quot;left&quot;:0.6,&quot;top&quot;:96.25464566929132,&quot;width&quot;:960}"/>
</p:tagLst>
</file>

<file path=ppt/tags/tag116.xml><?xml version="1.0" encoding="utf-8"?>
<p:tagLst xmlns:p="http://schemas.openxmlformats.org/presentationml/2006/main">
  <p:tag name="KSO_WM_DIAGRAM_VIRTUALLY_FRAME" val="{&quot;height&quot;:443.74535433070866,&quot;left&quot;:0.6,&quot;top&quot;:96.25464566929132,&quot;width&quot;:960}"/>
</p:tagLst>
</file>

<file path=ppt/tags/tag117.xml><?xml version="1.0" encoding="utf-8"?>
<p:tagLst xmlns:p="http://schemas.openxmlformats.org/presentationml/2006/main">
  <p:tag name="KSO_WM_DIAGRAM_VIRTUALLY_FRAME" val="{&quot;height&quot;:443.74535433070866,&quot;left&quot;:0.6,&quot;top&quot;:96.25464566929132,&quot;width&quot;:960}"/>
</p:tagLst>
</file>

<file path=ppt/tags/tag118.xml><?xml version="1.0" encoding="utf-8"?>
<p:tagLst xmlns:p="http://schemas.openxmlformats.org/presentationml/2006/main">
  <p:tag name="KSO_WM_DIAGRAM_VIRTUALLY_FRAME" val="{&quot;height&quot;:443.74535433070866,&quot;left&quot;:0.6,&quot;top&quot;:96.25464566929132,&quot;width&quot;:960}"/>
</p:tagLst>
</file>

<file path=ppt/tags/tag119.xml><?xml version="1.0" encoding="utf-8"?>
<p:tagLst xmlns:p="http://schemas.openxmlformats.org/presentationml/2006/main">
  <p:tag name="KSO_WM_DIAGRAM_VIRTUALLY_FRAME" val="{&quot;height&quot;:443.74535433070866,&quot;left&quot;:0.6,&quot;top&quot;:96.25464566929132,&quot;width&quot;:960}"/>
</p:tagLst>
</file>

<file path=ppt/tags/tag1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20.xml><?xml version="1.0" encoding="utf-8"?>
<p:tagLst xmlns:p="http://schemas.openxmlformats.org/presentationml/2006/main">
  <p:tag name="KSO_WM_DIAGRAM_VIRTUALLY_FRAME" val="{&quot;height&quot;:443.74535433070866,&quot;left&quot;:0.6,&quot;top&quot;:96.25464566929132,&quot;width&quot;:960}"/>
</p:tagLst>
</file>

<file path=ppt/tags/tag121.xml><?xml version="1.0" encoding="utf-8"?>
<p:tagLst xmlns:p="http://schemas.openxmlformats.org/presentationml/2006/main">
  <p:tag name="KSO_WM_DIAGRAM_VIRTUALLY_FRAME" val="{&quot;height&quot;:443.74535433070866,&quot;left&quot;:0.6,&quot;top&quot;:96.25464566929132,&quot;width&quot;:960}"/>
</p:tagLst>
</file>

<file path=ppt/tags/tag122.xml><?xml version="1.0" encoding="utf-8"?>
<p:tagLst xmlns:p="http://schemas.openxmlformats.org/presentationml/2006/main">
  <p:tag name="KSO_WM_DIAGRAM_VIRTUALLY_FRAME" val="{&quot;height&quot;:443.74535433070866,&quot;left&quot;:0.6,&quot;top&quot;:96.25464566929132,&quot;width&quot;:960}"/>
</p:tagLst>
</file>

<file path=ppt/tags/tag123.xml><?xml version="1.0" encoding="utf-8"?>
<p:tagLst xmlns:p="http://schemas.openxmlformats.org/presentationml/2006/main">
  <p:tag name="KSO_WM_DIAGRAM_VIRTUALLY_FRAME" val="{&quot;height&quot;:443.74535433070866,&quot;left&quot;:0.6,&quot;top&quot;:96.25464566929132,&quot;width&quot;:960}"/>
</p:tagLst>
</file>

<file path=ppt/tags/tag124.xml><?xml version="1.0" encoding="utf-8"?>
<p:tagLst xmlns:p="http://schemas.openxmlformats.org/presentationml/2006/main">
  <p:tag name="KSO_WM_DIAGRAM_VIRTUALLY_FRAME" val="{&quot;height&quot;:443.74535433070866,&quot;left&quot;:0.6,&quot;top&quot;:96.25464566929132,&quot;width&quot;:960}"/>
</p:tagLst>
</file>

<file path=ppt/tags/tag125.xml><?xml version="1.0" encoding="utf-8"?>
<p:tagLst xmlns:p="http://schemas.openxmlformats.org/presentationml/2006/main">
  <p:tag name="KSO_WM_DIAGRAM_VIRTUALLY_FRAME" val="{&quot;height&quot;:443.74535433070866,&quot;left&quot;:0.6,&quot;top&quot;:96.25464566929132,&quot;width&quot;:960}"/>
</p:tagLst>
</file>

<file path=ppt/tags/tag126.xml><?xml version="1.0" encoding="utf-8"?>
<p:tagLst xmlns:p="http://schemas.openxmlformats.org/presentationml/2006/main">
  <p:tag name="KSO_WM_DIAGRAM_VIRTUALLY_FRAME" val="{&quot;height&quot;:443.74535433070866,&quot;left&quot;:0.6,&quot;top&quot;:96.25464566929132,&quot;width&quot;:960}"/>
</p:tagLst>
</file>

<file path=ppt/tags/tag127.xml><?xml version="1.0" encoding="utf-8"?>
<p:tagLst xmlns:p="http://schemas.openxmlformats.org/presentationml/2006/main">
  <p:tag name="KSO_WM_DIAGRAM_VIRTUALLY_FRAME" val="{&quot;height&quot;:443.74535433070866,&quot;left&quot;:0.6,&quot;top&quot;:96.25464566929132,&quot;width&quot;:960}"/>
</p:tagLst>
</file>

<file path=ppt/tags/tag12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29.xml><?xml version="1.0" encoding="utf-8"?>
<p:tagLst xmlns:p="http://schemas.openxmlformats.org/presentationml/2006/main">
  <p:tag name="KSO_WM_DIAGRAM_VIRTUALLY_FRAME" val="{&quot;height&quot;:213.95,&quot;left&quot;:156.9,&quot;top&quot;:160.65,&quot;width&quot;:226.6}"/>
</p:tagLst>
</file>

<file path=ppt/tags/tag1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0.xml><?xml version="1.0" encoding="utf-8"?>
<p:tagLst xmlns:p="http://schemas.openxmlformats.org/presentationml/2006/main">
  <p:tag name="KSO_WM_DIAGRAM_VIRTUALLY_FRAME" val="{&quot;height&quot;:308.7,&quot;left&quot;:40.5,&quot;top&quot;:155.65,&quot;width&quot;:881}"/>
</p:tagLst>
</file>

<file path=ppt/tags/tag131.xml><?xml version="1.0" encoding="utf-8"?>
<p:tagLst xmlns:p="http://schemas.openxmlformats.org/presentationml/2006/main">
  <p:tag name="KSO_WM_DIAGRAM_VIRTUALLY_FRAME" val="{&quot;height&quot;:308.7,&quot;left&quot;:40.5,&quot;top&quot;:155.65,&quot;width&quot;:881}"/>
</p:tagLst>
</file>

<file path=ppt/tags/tag132.xml><?xml version="1.0" encoding="utf-8"?>
<p:tagLst xmlns:p="http://schemas.openxmlformats.org/presentationml/2006/main">
  <p:tag name="KSO_WM_DIAGRAM_VIRTUALLY_FRAME" val="{&quot;height&quot;:308.7,&quot;left&quot;:40.5,&quot;top&quot;:155.65,&quot;width&quot;:881}"/>
</p:tagLst>
</file>

<file path=ppt/tags/tag133.xml><?xml version="1.0" encoding="utf-8"?>
<p:tagLst xmlns:p="http://schemas.openxmlformats.org/presentationml/2006/main">
  <p:tag name="KSO_WM_DIAGRAM_VIRTUALLY_FRAME" val="{&quot;height&quot;:308.7,&quot;left&quot;:40.5,&quot;top&quot;:155.65,&quot;width&quot;:881}"/>
</p:tagLst>
</file>

<file path=ppt/tags/tag134.xml><?xml version="1.0" encoding="utf-8"?>
<p:tagLst xmlns:p="http://schemas.openxmlformats.org/presentationml/2006/main">
  <p:tag name="KSO_WM_DIAGRAM_VIRTUALLY_FRAME" val="{&quot;height&quot;:308.7,&quot;left&quot;:40.5,&quot;top&quot;:155.65,&quot;width&quot;:881}"/>
</p:tagLst>
</file>

<file path=ppt/tags/tag135.xml><?xml version="1.0" encoding="utf-8"?>
<p:tagLst xmlns:p="http://schemas.openxmlformats.org/presentationml/2006/main">
  <p:tag name="KSO_WM_DIAGRAM_VIRTUALLY_FRAME" val="{&quot;height&quot;:308.7,&quot;left&quot;:40.5,&quot;top&quot;:155.65,&quot;width&quot;:881}"/>
</p:tagLst>
</file>

<file path=ppt/tags/tag136.xml><?xml version="1.0" encoding="utf-8"?>
<p:tagLst xmlns:p="http://schemas.openxmlformats.org/presentationml/2006/main">
  <p:tag name="KSO_WM_DIAGRAM_VIRTUALLY_FRAME" val="{&quot;height&quot;:308.7,&quot;left&quot;:40.5,&quot;top&quot;:155.65,&quot;width&quot;:881}"/>
</p:tagLst>
</file>

<file path=ppt/tags/tag137.xml><?xml version="1.0" encoding="utf-8"?>
<p:tagLst xmlns:p="http://schemas.openxmlformats.org/presentationml/2006/main">
  <p:tag name="KSO_WM_DIAGRAM_VIRTUALLY_FRAME" val="{&quot;height&quot;:308.7,&quot;left&quot;:40.5,&quot;top&quot;:155.65,&quot;width&quot;:881}"/>
</p:tagLst>
</file>

<file path=ppt/tags/tag138.xml><?xml version="1.0" encoding="utf-8"?>
<p:tagLst xmlns:p="http://schemas.openxmlformats.org/presentationml/2006/main">
  <p:tag name="KSO_WM_DIAGRAM_VIRTUALLY_FRAME" val="{&quot;height&quot;:308.7,&quot;left&quot;:40.5,&quot;top&quot;:155.65,&quot;width&quot;:881}"/>
</p:tagLst>
</file>

<file path=ppt/tags/tag139.xml><?xml version="1.0" encoding="utf-8"?>
<p:tagLst xmlns:p="http://schemas.openxmlformats.org/presentationml/2006/main">
  <p:tag name="KSO_WM_DIAGRAM_VIRTUALLY_FRAME" val="{&quot;height&quot;:308.7,&quot;left&quot;:40.5,&quot;top&quot;:155.65,&quot;width&quot;:881}"/>
</p:tagLst>
</file>

<file path=ppt/tags/tag1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40.xml><?xml version="1.0" encoding="utf-8"?>
<p:tagLst xmlns:p="http://schemas.openxmlformats.org/presentationml/2006/main">
  <p:tag name="KSO_WM_DIAGRAM_VIRTUALLY_FRAME" val="{&quot;height&quot;:308.7,&quot;left&quot;:40.5,&quot;top&quot;:155.65,&quot;width&quot;:881}"/>
</p:tagLst>
</file>

<file path=ppt/tags/tag141.xml><?xml version="1.0" encoding="utf-8"?>
<p:tagLst xmlns:p="http://schemas.openxmlformats.org/presentationml/2006/main">
  <p:tag name="KSO_WM_DIAGRAM_VIRTUALLY_FRAME" val="{&quot;height&quot;:308.7,&quot;left&quot;:40.5,&quot;top&quot;:155.65,&quot;width&quot;:881}"/>
</p:tagLst>
</file>

<file path=ppt/tags/tag142.xml><?xml version="1.0" encoding="utf-8"?>
<p:tagLst xmlns:p="http://schemas.openxmlformats.org/presentationml/2006/main">
  <p:tag name="KSO_WM_DIAGRAM_VIRTUALLY_FRAME" val="{&quot;height&quot;:308.7,&quot;left&quot;:40.5,&quot;top&quot;:155.65,&quot;width&quot;:881}"/>
</p:tagLst>
</file>

<file path=ppt/tags/tag143.xml><?xml version="1.0" encoding="utf-8"?>
<p:tagLst xmlns:p="http://schemas.openxmlformats.org/presentationml/2006/main">
  <p:tag name="KSO_WM_DIAGRAM_VIRTUALLY_FRAME" val="{&quot;height&quot;:308.7,&quot;left&quot;:40.5,&quot;top&quot;:155.65,&quot;width&quot;:881}"/>
</p:tagLst>
</file>

<file path=ppt/tags/tag144.xml><?xml version="1.0" encoding="utf-8"?>
<p:tagLst xmlns:p="http://schemas.openxmlformats.org/presentationml/2006/main">
  <p:tag name="KSO_WM_DIAGRAM_VIRTUALLY_FRAME" val="{&quot;height&quot;:308.7,&quot;left&quot;:40.5,&quot;top&quot;:155.65,&quot;width&quot;:881}"/>
</p:tagLst>
</file>

<file path=ppt/tags/tag145.xml><?xml version="1.0" encoding="utf-8"?>
<p:tagLst xmlns:p="http://schemas.openxmlformats.org/presentationml/2006/main">
  <p:tag name="KSO_WM_DIAGRAM_VIRTUALLY_FRAME" val="{&quot;height&quot;:308.7,&quot;left&quot;:40.5,&quot;top&quot;:155.65,&quot;width&quot;:881}"/>
</p:tagLst>
</file>

<file path=ppt/tags/tag146.xml><?xml version="1.0" encoding="utf-8"?>
<p:tagLst xmlns:p="http://schemas.openxmlformats.org/presentationml/2006/main">
  <p:tag name="KSO_WM_DIAGRAM_VIRTUALLY_FRAME" val="{&quot;height&quot;:308.7,&quot;left&quot;:40.5,&quot;top&quot;:155.65,&quot;width&quot;:881}"/>
</p:tagLst>
</file>

<file path=ppt/tags/tag147.xml><?xml version="1.0" encoding="utf-8"?>
<p:tagLst xmlns:p="http://schemas.openxmlformats.org/presentationml/2006/main">
  <p:tag name="KSO_WM_DIAGRAM_VIRTUALLY_FRAME" val="{&quot;height&quot;:308.7,&quot;left&quot;:40.5,&quot;top&quot;:155.65,&quot;width&quot;:881}"/>
</p:tagLst>
</file>

<file path=ppt/tags/tag148.xml><?xml version="1.0" encoding="utf-8"?>
<p:tagLst xmlns:p="http://schemas.openxmlformats.org/presentationml/2006/main">
  <p:tag name="KSO_WM_DIAGRAM_VIRTUALLY_FRAME" val="{&quot;height&quot;:308.7,&quot;left&quot;:40.5,&quot;top&quot;:155.65,&quot;width&quot;:881}"/>
</p:tagLst>
</file>

<file path=ppt/tags/tag149.xml><?xml version="1.0" encoding="utf-8"?>
<p:tagLst xmlns:p="http://schemas.openxmlformats.org/presentationml/2006/main">
  <p:tag name="KSO_WM_DIAGRAM_VIRTUALLY_FRAME" val="{&quot;height&quot;:308.7,&quot;left&quot;:40.5,&quot;top&quot;:155.65,&quot;width&quot;:881}"/>
</p:tagLst>
</file>

<file path=ppt/tags/tag1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5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DIAGRAM_VIRTUALLY_FRAME" val="{&quot;height&quot;:213.95,&quot;left&quot;:156.9,&quot;top&quot;:160.65,&quot;width&quot;:226.6}"/>
</p:tagLst>
</file>

<file path=ppt/tags/tag15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4.xml><?xml version="1.0" encoding="utf-8"?>
<p:tagLst xmlns:p="http://schemas.openxmlformats.org/presentationml/2006/main">
  <p:tag name="KSO_WM_DIAGRAM_VIRTUALLY_FRAME" val="{&quot;height&quot;:213.95,&quot;left&quot;:156.9,&quot;top&quot;:160.65,&quot;width&quot;:226.6}"/>
</p:tagLst>
</file>

<file path=ppt/tags/tag15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6.xml><?xml version="1.0" encoding="utf-8"?>
<p:tagLst xmlns:p="http://schemas.openxmlformats.org/presentationml/2006/main">
  <p:tag name="KSO_WM_DIAGRAM_VIRTUALLY_FRAME" val="{&quot;height&quot;:213.95,&quot;left&quot;:156.9,&quot;top&quot;:160.65,&quot;width&quot;:226.6}"/>
</p:tagLst>
</file>

<file path=ppt/tags/tag15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58.xml><?xml version="1.0" encoding="utf-8"?>
<p:tagLst xmlns:p="http://schemas.openxmlformats.org/presentationml/2006/main">
  <p:tag name="KSO_WM_BEAUTIFY_FLAG" val="#wm#"/>
  <p:tag name="KSO_WM_TEMPLATE_CATEGORY" val="custom"/>
  <p:tag name="KSO_WM_TEMPLATE_INDEX" val="20205081"/>
</p:tagLst>
</file>

<file path=ppt/tags/tag159.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60.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1.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2.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3.xml><?xml version="1.0" encoding="utf-8"?>
<p:tagLst xmlns:p="http://schemas.openxmlformats.org/presentationml/2006/main">
  <p:tag name="KSO_WM_BEAUTIFY_FLAG" val="#wm#"/>
  <p:tag name="KSO_WM_TEMPLATE_CATEGORY" val="custom"/>
  <p:tag name="KSO_WM_TEMPLATE_INDEX" val="20205081"/>
</p:tagLst>
</file>

<file path=ppt/tags/tag164.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66.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1_1"/>
  <p:tag name="KSO_WM_UNIT_INDEX" val="1_1_1"/>
  <p:tag name="KSO_WM_UNIT_LAYERLEVEL" val="1_1_1"/>
  <p:tag name="KSO_WM_UNIT_TEXT_FILL_FORE_SCHEMECOLOR_INDEX" val="13"/>
  <p:tag name="KSO_WM_UNIT_TEXT_FILL_TYPE" val="1"/>
  <p:tag name="KSO_WM_UNIT_TYPE" val="o_h_i"/>
  <p:tag name="KSO_WM_UNIT_USESOURCEFORMAT_APPLY" val="1"/>
</p:tagLst>
</file>

<file path=ppt/tags/tag167.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2_1"/>
  <p:tag name="KSO_WM_UNIT_INDEX" val="1_2_1"/>
  <p:tag name="KSO_WM_UNIT_LAYERLEVEL" val="1_1_1"/>
  <p:tag name="KSO_WM_UNIT_TEXT_FILL_FORE_SCHEMECOLOR_INDEX" val="13"/>
  <p:tag name="KSO_WM_UNIT_TEXT_FILL_TYPE" val="1"/>
  <p:tag name="KSO_WM_UNIT_TYPE" val="o_h_i"/>
  <p:tag name="KSO_WM_UNIT_USESOURCEFORMAT_APPLY" val="1"/>
</p:tagLst>
</file>

<file path=ppt/tags/tag168.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13"/>
  <p:tag name="KSO_WM_UNIT_FILL_TYPE" val="1"/>
  <p:tag name="KSO_WM_UNIT_HIGHLIGHT" val="0"/>
  <p:tag name="KSO_WM_UNIT_ID" val="diagram20200186_3*o_h_i*1_3_1"/>
  <p:tag name="KSO_WM_UNIT_INDEX" val="1_3_1"/>
  <p:tag name="KSO_WM_UNIT_LAYERLEVEL" val="1_1_1"/>
  <p:tag name="KSO_WM_UNIT_TEXT_FILL_FORE_SCHEMECOLOR_INDEX" val="13"/>
  <p:tag name="KSO_WM_UNIT_TEXT_FILL_TYPE" val="1"/>
  <p:tag name="KSO_WM_UNIT_TYPE" val="o_h_i"/>
  <p:tag name="KSO_WM_UNIT_USESOURCEFORMAT_APPLY" val="1"/>
</p:tagLst>
</file>

<file path=ppt/tags/tag169.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0186_3*o_h_i*1_1_2"/>
  <p:tag name="KSO_WM_UNIT_INDEX" val="1_1_2"/>
  <p:tag name="KSO_WM_UNIT_LAYERLEVEL" val="1_1_1"/>
  <p:tag name="KSO_WM_UNIT_TEXT_FILL_FORE_SCHEMECOLOR_INDEX" val="13"/>
  <p:tag name="KSO_WM_UNIT_TEXT_FILL_TYPE" val="1"/>
  <p:tag name="KSO_WM_UNIT_TYPE" val="o_h_i"/>
  <p:tag name="KSO_WM_UNIT_USESOURCEFORMAT_APPLY" val="1"/>
</p:tagLst>
</file>

<file path=ppt/tags/tag1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70.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0186_3*o_h_i*1_2_2"/>
  <p:tag name="KSO_WM_UNIT_INDEX" val="1_2_2"/>
  <p:tag name="KSO_WM_UNIT_LAYERLEVEL" val="1_1_1"/>
  <p:tag name="KSO_WM_UNIT_TEXT_FILL_FORE_SCHEMECOLOR_INDEX" val="13"/>
  <p:tag name="KSO_WM_UNIT_TEXT_FILL_TYPE" val="1"/>
  <p:tag name="KSO_WM_UNIT_TYPE" val="o_h_i"/>
  <p:tag name="KSO_WM_UNIT_USESOURCEFORMAT_APPLY" val="1"/>
</p:tagLst>
</file>

<file path=ppt/tags/tag171.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20200186_3*o_h_i*1_4_1"/>
  <p:tag name="KSO_WM_UNIT_INDEX" val="1_4_1"/>
  <p:tag name="KSO_WM_UNIT_LAYERLEVEL" val="1_1_1"/>
  <p:tag name="KSO_WM_UNIT_TEXT_FILL_FORE_SCHEMECOLOR_INDEX" val="13"/>
  <p:tag name="KSO_WM_UNIT_TEXT_FILL_TYPE" val="1"/>
  <p:tag name="KSO_WM_UNIT_TYPE" val="o_h_i"/>
  <p:tag name="KSO_WM_UNIT_USESOURCEFORMAT_APPLY" val="1"/>
</p:tagLst>
</file>

<file path=ppt/tags/tag172.xml><?xml version="1.0" encoding="utf-8"?>
<p:tagLst xmlns:p="http://schemas.openxmlformats.org/presentationml/2006/main">
  <p:tag name="KSO_WM_BEAUTIFY_FLAG" val="#wm#"/>
  <p:tag name="KSO_WM_DIAGRAM_GROUP_CODE" val="o1-1"/>
  <p:tag name="KSO_WM_TAG_VERSION" val="1.0"/>
  <p:tag name="KSO_WM_TEMPLATE_CATEGORY" val="diagram"/>
  <p:tag name="KSO_WM_TEMPLATE_INDEX" val="20200186"/>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20200186_3*o_h_i*1_3_2"/>
  <p:tag name="KSO_WM_UNIT_INDEX" val="1_3_2"/>
  <p:tag name="KSO_WM_UNIT_LAYERLEVEL" val="1_1_1"/>
  <p:tag name="KSO_WM_UNIT_TEXT_FILL_FORE_SCHEMECOLOR_INDEX" val="13"/>
  <p:tag name="KSO_WM_UNIT_TEXT_FILL_TYPE" val="1"/>
  <p:tag name="KSO_WM_UNIT_TYPE" val="o_h_i"/>
  <p:tag name="KSO_WM_UNIT_USESOURCEFORMAT_APPLY" val="1"/>
</p:tagLst>
</file>

<file path=ppt/tags/tag17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4.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5.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7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7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7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6.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7.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8.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89.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90.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1.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2.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3.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4.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5.xml><?xml version="1.0" encoding="utf-8"?>
<p:tagLst xmlns:p="http://schemas.openxmlformats.org/presentationml/2006/main">
  <p:tag name="KSO_WM_DIAGRAM_VIRTUALLY_FRAME" val="{&quot;height&quot;:369.67291338582675,&quot;left&quot;:51.45173228346457,&quot;top&quot;:125.69503937007873,&quot;width&quot;:893.3425984251968}"/>
</p:tagLst>
</file>

<file path=ppt/tags/tag196.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97.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98.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99.xml><?xml version="1.0" encoding="utf-8"?>
<p:tagLst xmlns:p="http://schemas.openxmlformats.org/presentationml/2006/main">
  <p:tag name="AS_NET" val="8.0.12"/>
  <p:tag name="AS_OS" val="Microsoft Windows NT 10.0.19045.0"/>
  <p:tag name="AS_RELEASE_DATE" val="2025.01.14"/>
  <p:tag name="AS_TITLE" val="Aspose.Slides for .NET6"/>
  <p:tag name="AS_VERSION" val="25.1"/>
  <p:tag name="KSO_WPP_MARK_KEY" val="089a2d54-690f-4fdd-a4be-44b87850d4b8"/>
  <p:tag name="COMMONDATA" val="eyJoZGlkIjoiMTFmMWJmZjM1MTUzOGJhZGQ2YzVjZTI0ZGVkOTAwZTkifQ=="/>
  <p:tag name="commondata" val="eyJoZGlkIjoiMDY5NmFjMmM4ZTljMGJiZDAxN2JmYTc0NGI0NmFiNDgifQ=="/>
</p:tagLst>
</file>

<file path=ppt/tags/tag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4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5.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7.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8.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5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60.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2.xml><?xml version="1.0" encoding="utf-8"?>
<p:tagLst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3.xml><?xml version="1.0" encoding="utf-8"?>
<p:tagLst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4.xml><?xml version="1.0" encoding="utf-8"?>
<p:tagLst xmlns:p="http://schemas.openxmlformats.org/presentationml/2006/main">
  <p:tag name="TABLE_ENDDRAG_ORIGIN_RECT" val="716*215"/>
  <p:tag name="TABLE_ENDDRAG_RECT" val="182*122*716*215"/>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DIAGRAM_VIRTUALLY_FRAME" val="{&quot;height&quot;:202.5,&quot;left&quot;:192.15,&quot;top&quot;:184,&quot;width&quot;:575.75}"/>
</p:tagLst>
</file>

<file path=ppt/tags/tag67.xml><?xml version="1.0" encoding="utf-8"?>
<p:tagLst xmlns:p="http://schemas.openxmlformats.org/presentationml/2006/main">
  <p:tag name="KSO_WM_DIAGRAM_VIRTUALLY_FRAME" val="{&quot;height&quot;:202.5,&quot;left&quot;:192.15,&quot;top&quot;:184,&quot;width&quot;:575.75}"/>
</p:tagLst>
</file>

<file path=ppt/tags/tag68.xml><?xml version="1.0" encoding="utf-8"?>
<p:tagLst xmlns:p="http://schemas.openxmlformats.org/presentationml/2006/main">
  <p:tag name="KSO_WM_DIAGRAM_VIRTUALLY_FRAME" val="{&quot;height&quot;:202.5,&quot;left&quot;:192.15,&quot;top&quot;:184,&quot;width&quot;:575.75}"/>
</p:tagLst>
</file>

<file path=ppt/tags/tag69.xml><?xml version="1.0" encoding="utf-8"?>
<p:tagLst xmlns:p="http://schemas.openxmlformats.org/presentationml/2006/main">
  <p:tag name="KSO_WM_DIAGRAM_VIRTUALLY_FRAME" val="{&quot;height&quot;:202.5,&quot;left&quot;:192.15,&quot;top&quot;:184,&quot;width&quot;:575.75}"/>
</p:tagLst>
</file>

<file path=ppt/tags/tag7.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70.xml><?xml version="1.0" encoding="utf-8"?>
<p:tagLst xmlns:p="http://schemas.openxmlformats.org/presentationml/2006/main">
  <p:tag name="KSO_WM_DIAGRAM_VIRTUALLY_FRAME" val="{&quot;height&quot;:202.5,&quot;left&quot;:192.15,&quot;top&quot;:184,&quot;width&quot;:575.75}"/>
</p:tagLst>
</file>

<file path=ppt/tags/tag71.xml><?xml version="1.0" encoding="utf-8"?>
<p:tagLst xmlns:p="http://schemas.openxmlformats.org/presentationml/2006/main">
  <p:tag name="KSO_WM_DIAGRAM_VIRTUALLY_FRAME" val="{&quot;height&quot;:202.5,&quot;left&quot;:192.15,&quot;top&quot;:184,&quot;width&quot;:575.75}"/>
</p:tagLst>
</file>

<file path=ppt/tags/tag72.xml><?xml version="1.0" encoding="utf-8"?>
<p:tagLst xmlns:p="http://schemas.openxmlformats.org/presentationml/2006/main">
  <p:tag name="KSO_WM_DIAGRAM_VIRTUALLY_FRAME" val="{&quot;height&quot;:202.5,&quot;left&quot;:192.15,&quot;top&quot;:184,&quot;width&quot;:575.75}"/>
</p:tagLst>
</file>

<file path=ppt/tags/tag73.xml><?xml version="1.0" encoding="utf-8"?>
<p:tagLst xmlns:p="http://schemas.openxmlformats.org/presentationml/2006/main">
  <p:tag name="KSO_WM_DIAGRAM_VIRTUALLY_FRAME" val="{&quot;height&quot;:202.5,&quot;left&quot;:192.15,&quot;top&quot;:184,&quot;width&quot;:575.75}"/>
</p:tagLst>
</file>

<file path=ppt/tags/tag74.xml><?xml version="1.0" encoding="utf-8"?>
<p:tagLst xmlns:p="http://schemas.openxmlformats.org/presentationml/2006/main">
  <p:tag name="KSO_WM_DIAGRAM_VIRTUALLY_FRAME" val="{&quot;height&quot;:202.5,&quot;left&quot;:192.15,&quot;top&quot;:184,&quot;width&quot;:575.75}"/>
</p:tagLst>
</file>

<file path=ppt/tags/tag75.xml><?xml version="1.0" encoding="utf-8"?>
<p:tagLst xmlns:p="http://schemas.openxmlformats.org/presentationml/2006/main">
  <p:tag name="KSO_WM_DIAGRAM_VIRTUALLY_FRAME" val="{&quot;height&quot;:202.5,&quot;left&quot;:192.15,&quot;top&quot;:184,&quot;width&quot;:575.75}"/>
</p:tagLst>
</file>

<file path=ppt/tags/tag76.xml><?xml version="1.0" encoding="utf-8"?>
<p:tagLst xmlns:p="http://schemas.openxmlformats.org/presentationml/2006/main">
  <p:tag name="KSO_WM_DIAGRAM_VIRTUALLY_FRAME" val="{&quot;height&quot;:202.5,&quot;left&quot;:192.15,&quot;top&quot;:184,&quot;width&quot;:575.75}"/>
</p:tagLst>
</file>

<file path=ppt/tags/tag77.xml><?xml version="1.0" encoding="utf-8"?>
<p:tagLst xmlns:p="http://schemas.openxmlformats.org/presentationml/2006/main">
  <p:tag name="KSO_WM_DIAGRAM_VIRTUALLY_FRAME" val="{&quot;height&quot;:202.5,&quot;left&quot;:192.15,&quot;top&quot;:184,&quot;width&quot;:575.75}"/>
</p:tagLst>
</file>

<file path=ppt/tags/tag78.xml><?xml version="1.0" encoding="utf-8"?>
<p:tagLst xmlns:p="http://schemas.openxmlformats.org/presentationml/2006/main">
  <p:tag name="KSO_WM_DIAGRAM_VIRTUALLY_FRAME" val="{&quot;height&quot;:202.5,&quot;left&quot;:192.15,&quot;top&quot;:184,&quot;width&quot;:575.75}"/>
</p:tagLst>
</file>

<file path=ppt/tags/tag79.xml><?xml version="1.0" encoding="utf-8"?>
<p:tagLst xmlns:p="http://schemas.openxmlformats.org/presentationml/2006/main">
  <p:tag name="KSO_WM_DIAGRAM_VIRTUALLY_FRAME" val="{&quot;height&quot;:202.5,&quot;left&quot;:192.15,&quot;top&quot;:184,&quot;width&quot;:575.75}"/>
</p:tagLst>
</file>

<file path=ppt/tags/tag8.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80.xml><?xml version="1.0" encoding="utf-8"?>
<p:tagLst xmlns:p="http://schemas.openxmlformats.org/presentationml/2006/main">
  <p:tag name="KSO_WM_DIAGRAM_VIRTUALLY_FRAME" val="{&quot;height&quot;:165.95,&quot;left&quot;:192.15,&quot;top&quot;:220.55,&quot;width&quot;:575.75}"/>
</p:tagLst>
</file>

<file path=ppt/tags/tag81.xml><?xml version="1.0" encoding="utf-8"?>
<p:tagLst xmlns:p="http://schemas.openxmlformats.org/presentationml/2006/main">
  <p:tag name="KSO_WM_DIAGRAM_VIRTUALLY_FRAME" val="{&quot;height&quot;:165.95,&quot;left&quot;:192.15,&quot;top&quot;:220.55,&quot;width&quot;:575.75}"/>
</p:tagLst>
</file>

<file path=ppt/tags/tag82.xml><?xml version="1.0" encoding="utf-8"?>
<p:tagLst xmlns:p="http://schemas.openxmlformats.org/presentationml/2006/main">
  <p:tag name="KSO_WM_DIAGRAM_VIRTUALLY_FRAME" val="{&quot;height&quot;:165.95,&quot;left&quot;:192.15,&quot;top&quot;:220.55,&quot;width&quot;:575.75}"/>
</p:tagLst>
</file>

<file path=ppt/tags/tag83.xml><?xml version="1.0" encoding="utf-8"?>
<p:tagLst xmlns:p="http://schemas.openxmlformats.org/presentationml/2006/main">
  <p:tag name="KSO_WM_DIAGRAM_VIRTUALLY_FRAME" val="{&quot;height&quot;:165.95,&quot;left&quot;:192.15,&quot;top&quot;:220.55,&quot;width&quot;:575.75}"/>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DIAGRAM_VIRTUALLY_FRAME" val="{&quot;height&quot;:426.4,&quot;left&quot;:0,&quot;top&quot;:113.6,&quot;width&quot;:960}"/>
</p:tagLst>
</file>

<file path=ppt/tags/tag87.xml><?xml version="1.0" encoding="utf-8"?>
<p:tagLst xmlns:p="http://schemas.openxmlformats.org/presentationml/2006/main">
  <p:tag name="KSO_WM_DIAGRAM_VIRTUALLY_FRAME" val="{&quot;height&quot;:426.4,&quot;left&quot;:0,&quot;top&quot;:113.6,&quot;width&quot;:960}"/>
</p:tagLst>
</file>

<file path=ppt/tags/tag88.xml><?xml version="1.0" encoding="utf-8"?>
<p:tagLst xmlns:p="http://schemas.openxmlformats.org/presentationml/2006/main">
  <p:tag name="KSO_WM_DIAGRAM_VIRTUALLY_FRAME" val="{&quot;height&quot;:426.4,&quot;left&quot;:0,&quot;top&quot;:113.6,&quot;width&quot;:960}"/>
</p:tagLst>
</file>

<file path=ppt/tags/tag89.xml><?xml version="1.0" encoding="utf-8"?>
<p:tagLst xmlns:p="http://schemas.openxmlformats.org/presentationml/2006/main">
  <p:tag name="KSO_WM_DIAGRAM_VIRTUALLY_FRAME" val="{&quot;height&quot;:426.4,&quot;left&quot;:0,&quot;top&quot;:113.6,&quot;width&quot;:960}"/>
</p:tagLst>
</file>

<file path=ppt/tags/tag9.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0.xml><?xml version="1.0" encoding="utf-8"?>
<p:tagLst xmlns:p="http://schemas.openxmlformats.org/presentationml/2006/main">
  <p:tag name="KSO_WM_DIAGRAM_VIRTUALLY_FRAME" val="{&quot;height&quot;:426.4,&quot;left&quot;:0,&quot;top&quot;:113.6,&quot;width&quot;:960}"/>
</p:tagLst>
</file>

<file path=ppt/tags/tag91.xml><?xml version="1.0" encoding="utf-8"?>
<p:tagLst xmlns:p="http://schemas.openxmlformats.org/presentationml/2006/main">
  <p:tag name="KSO_WM_DIAGRAM_VIRTUALLY_FRAME" val="{&quot;height&quot;:426.4,&quot;left&quot;:0,&quot;top&quot;:113.6,&quot;width&quot;:960}"/>
</p:tagLst>
</file>

<file path=ppt/tags/tag92.xml><?xml version="1.0" encoding="utf-8"?>
<p:tagLst xmlns:p="http://schemas.openxmlformats.org/presentationml/2006/main">
  <p:tag name="KSO_WM_DIAGRAM_VIRTUALLY_FRAME" val="{&quot;height&quot;:426.4,&quot;left&quot;:0,&quot;top&quot;:113.6,&quot;width&quot;:960}"/>
</p:tagLst>
</file>

<file path=ppt/tags/tag93.xml><?xml version="1.0" encoding="utf-8"?>
<p:tagLst xmlns:p="http://schemas.openxmlformats.org/presentationml/2006/main">
  <p:tag name="KSO_WM_DIAGRAM_VIRTUALLY_FRAME" val="{&quot;height&quot;:426.4,&quot;left&quot;:0,&quot;top&quot;:113.6,&quot;width&quot;:960}"/>
</p:tagLst>
</file>

<file path=ppt/tags/tag94.xml><?xml version="1.0" encoding="utf-8"?>
<p:tagLst xmlns:p="http://schemas.openxmlformats.org/presentationml/2006/main">
  <p:tag name="KSO_WM_DIAGRAM_VIRTUALLY_FRAME" val="{&quot;height&quot;:426.4,&quot;left&quot;:0,&quot;top&quot;:113.6,&quot;width&quot;:960}"/>
</p:tagLst>
</file>

<file path=ppt/tags/tag95.xml><?xml version="1.0" encoding="utf-8"?>
<p:tagLst xmlns:p="http://schemas.openxmlformats.org/presentationml/2006/main">
  <p:tag name="KSO_WM_DIAGRAM_VIRTUALLY_FRAME" val="{&quot;height&quot;:426.4,&quot;left&quot;:0,&quot;top&quot;:113.6,&quot;width&quot;:960}"/>
</p:tagLst>
</file>

<file path=ppt/tags/tag96.xml><?xml version="1.0" encoding="utf-8"?>
<p:tagLst xmlns:p="http://schemas.openxmlformats.org/presentationml/2006/main">
  <p:tag name="KSO_WM_DIAGRAM_VIRTUALLY_FRAME" val="{&quot;height&quot;:426.4,&quot;left&quot;:0,&quot;top&quot;:113.6,&quot;width&quot;:960}"/>
</p:tagLst>
</file>

<file path=ppt/tags/tag97.xml><?xml version="1.0" encoding="utf-8"?>
<p:tagLst xmlns:p="http://schemas.openxmlformats.org/presentationml/2006/main">
  <p:tag name="KSO_WM_DIAGRAM_VIRTUALLY_FRAME" val="{&quot;height&quot;:426.4,&quot;left&quot;:0,&quot;top&quot;:113.6,&quot;width&quot;:960}"/>
</p:tagLst>
</file>

<file path=ppt/tags/tag98.xml><?xml version="1.0" encoding="utf-8"?>
<p:tagLst xmlns:p="http://schemas.openxmlformats.org/presentationml/2006/main">
  <p:tag name="KSO_WM_DIAGRAM_VIRTUALLY_FRAME" val="{&quot;height&quot;:426.4,&quot;left&quot;:0,&quot;top&quot;:113.6,&quot;width&quot;:960}"/>
</p:tagLst>
</file>

<file path=ppt/tags/tag99.xml><?xml version="1.0" encoding="utf-8"?>
<p:tagLst xmlns:p="http://schemas.openxmlformats.org/presentationml/2006/main">
  <p:tag name="KSO_WM_DIAGRAM_VIRTUALLY_FRAME" val="{&quot;height&quot;:213.95,&quot;left&quot;:156.9,&quot;top&quot;:160.65,&quot;width&quot;:226.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Lucida Casual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ucida Casual Regular"/>
        <a:ea typeface="Lucida Casual Regular"/>
        <a:cs typeface="Arial"/>
        <a:font script="Jpan" typeface="ＭＳ Ｐゴシック"/>
        <a:font script="Hang" typeface="맑은 고딕"/>
        <a:font script="Hans" typeface="Lucida Casual Regular"/>
        <a:font script="Hant" typeface="新細明體"/>
        <a:font script="Arab" typeface="Lucida Casual Regular"/>
        <a:font script="Hebr" typeface="Lucida Casual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Lucida Casual Regular"/>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4674</Words>
  <Application>WPS 演示</Application>
  <PresentationFormat>宽屏</PresentationFormat>
  <Paragraphs>442</Paragraphs>
  <Slides>26</Slides>
  <Notes>14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宋体</vt:lpstr>
      <vt:lpstr>Wingdings</vt:lpstr>
      <vt:lpstr>Lucida Casual Regular</vt:lpstr>
      <vt:lpstr>Wingdings</vt:lpstr>
      <vt:lpstr>微软雅黑</vt:lpstr>
      <vt:lpstr>Kata Bold</vt:lpstr>
      <vt:lpstr>FiraCode Nerd Font Mono</vt:lpstr>
      <vt:lpstr>方正宝黑体 简 Medium</vt:lpstr>
      <vt:lpstr>思源黑体 Regular</vt:lpstr>
      <vt:lpstr>黑体</vt:lpstr>
      <vt:lpstr>兰米宋体加粗</vt:lpstr>
      <vt:lpstr>字魂59号-创粗黑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中随CR</cp:lastModifiedBy>
  <cp:revision>219</cp:revision>
  <dcterms:created xsi:type="dcterms:W3CDTF">2019-06-19T02:08:00Z</dcterms:created>
  <dcterms:modified xsi:type="dcterms:W3CDTF">2025-06-15T08:16:39Z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339B238B0D5148CEB9EF616A370D2083</vt:lpwstr>
  </property>
  <property fmtid="{D5CDD505-2E9C-101B-9397-08002B2CF9AE}" pid="3" name="KSOProductBuildVer">
    <vt:lpwstr>2052-12.1.0.16929</vt:lpwstr>
  </property>
</Properties>
</file>